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6" r:id="rId5"/>
    <p:sldId id="268" r:id="rId6"/>
    <p:sldId id="269" r:id="rId7"/>
    <p:sldId id="270" r:id="rId8"/>
    <p:sldId id="271" r:id="rId9"/>
    <p:sldId id="272" r:id="rId10"/>
    <p:sldId id="274" r:id="rId11"/>
    <p:sldId id="275" r:id="rId12"/>
    <p:sldId id="276" r:id="rId13"/>
    <p:sldId id="277" r:id="rId14"/>
    <p:sldId id="273" r:id="rId15"/>
    <p:sldId id="278" r:id="rId16"/>
    <p:sldId id="280" r:id="rId17"/>
    <p:sldId id="265" r:id="rId18"/>
    <p:sldId id="264" r:id="rId19"/>
    <p:sldId id="258" r:id="rId20"/>
    <p:sldId id="259" r:id="rId21"/>
    <p:sldId id="260" r:id="rId22"/>
    <p:sldId id="261" r:id="rId23"/>
    <p:sldId id="262" r:id="rId24"/>
    <p:sldId id="263" r:id="rId25"/>
    <p:sldId id="284" r:id="rId26"/>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330" y="19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428"/>
            <a:ext cx="10361852" cy="1470025"/>
          </a:xfrm>
        </p:spPr>
        <p:txBody>
          <a:bodyPr/>
          <a:lstStyle/>
          <a:p>
            <a:r>
              <a:rPr lang="en-US"/>
              <a:t>Click to edit Master title style</a:t>
            </a:r>
          </a:p>
        </p:txBody>
      </p:sp>
      <p:sp>
        <p:nvSpPr>
          <p:cNvPr id="3" name="Subtitle 2"/>
          <p:cNvSpPr>
            <a:spLocks noGrp="1"/>
          </p:cNvSpPr>
          <p:nvPr>
            <p:ph type="subTitle" idx="1"/>
          </p:nvPr>
        </p:nvSpPr>
        <p:spPr>
          <a:xfrm>
            <a:off x="1828563"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CCB2B0-1378-4429-9A22-08DEF71F9E1A}"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5A013-6D1D-4ABE-8B47-20B647B620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CCB2B0-1378-4429-9A22-08DEF71F9E1A}"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5A013-6D1D-4ABE-8B47-20B647B620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4553" y="274641"/>
            <a:ext cx="2971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315" y="274641"/>
            <a:ext cx="871106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CCB2B0-1378-4429-9A22-08DEF71F9E1A}"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5A013-6D1D-4ABE-8B47-20B647B6201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428"/>
            <a:ext cx="10361852" cy="1470025"/>
          </a:xfrm>
        </p:spPr>
        <p:txBody>
          <a:bodyPr/>
          <a:lstStyle/>
          <a:p>
            <a:r>
              <a:rPr lang="en-US"/>
              <a:t>Click to edit Master title style</a:t>
            </a:r>
          </a:p>
        </p:txBody>
      </p:sp>
      <p:sp>
        <p:nvSpPr>
          <p:cNvPr id="3" name="Subtitle 2"/>
          <p:cNvSpPr>
            <a:spLocks noGrp="1"/>
          </p:cNvSpPr>
          <p:nvPr>
            <p:ph type="subTitle" idx="1"/>
          </p:nvPr>
        </p:nvSpPr>
        <p:spPr>
          <a:xfrm>
            <a:off x="1828563"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CCB2B0-1378-4429-9A22-08DEF71F9E1A}"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5A013-6D1D-4ABE-8B47-20B647B62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841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CCB2B0-1378-4429-9A22-08DEF71F9E1A}"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5A013-6D1D-4ABE-8B47-20B647B62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16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3"/>
            <a:ext cx="1036185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959" y="2906713"/>
            <a:ext cx="1036185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CB2B0-1378-4429-9A22-08DEF71F9E1A}"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5A013-6D1D-4ABE-8B47-20B647B62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583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316" y="1600203"/>
            <a:ext cx="58412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04728" y="1600203"/>
            <a:ext cx="58412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CB2B0-1378-4429-9A22-08DEF71F9E1A}"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5A013-6D1D-4ABE-8B47-20B647B62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341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2" y="274638"/>
            <a:ext cx="10971372"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1" y="1535113"/>
            <a:ext cx="53862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4875"/>
            <a:ext cx="538621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2"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2"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CCB2B0-1378-4429-9A22-08DEF71F9E1A}" type="datetimeFigureOut">
              <a:rPr lang="en-US" smtClean="0">
                <a:solidFill>
                  <a:prstClr val="black">
                    <a:tint val="75000"/>
                  </a:prstClr>
                </a:solidFill>
              </a:rPr>
              <a:pPr/>
              <a:t>3/3/2022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35A013-6D1D-4ABE-8B47-20B647B62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230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CCB2B0-1378-4429-9A22-08DEF71F9E1A}" type="datetimeFigureOut">
              <a:rPr lang="en-US" smtClean="0">
                <a:solidFill>
                  <a:prstClr val="black">
                    <a:tint val="75000"/>
                  </a:prstClr>
                </a:solidFill>
              </a:rPr>
              <a:pPr/>
              <a:t>3/3/2022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35A013-6D1D-4ABE-8B47-20B647B62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203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CB2B0-1378-4429-9A22-08DEF71F9E1A}" type="datetimeFigureOut">
              <a:rPr lang="en-US" smtClean="0">
                <a:solidFill>
                  <a:prstClr val="black">
                    <a:tint val="75000"/>
                  </a:prstClr>
                </a:solidFill>
              </a:rPr>
              <a:pPr/>
              <a:t>3/3/2022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35A013-6D1D-4ABE-8B47-20B647B62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970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114" y="273053"/>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1" y="1435103"/>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CCB2B0-1378-4429-9A22-08DEF71F9E1A}"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5A013-6D1D-4ABE-8B47-20B647B62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35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CCB2B0-1378-4429-9A22-08DEF71F9E1A}"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5A013-6D1D-4ABE-8B47-20B647B6201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5" y="4800600"/>
            <a:ext cx="731424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05"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405"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CCB2B0-1378-4429-9A22-08DEF71F9E1A}" type="datetimeFigureOut">
              <a:rPr lang="en-US" smtClean="0">
                <a:solidFill>
                  <a:prstClr val="black">
                    <a:tint val="75000"/>
                  </a:prstClr>
                </a:solidFill>
              </a:rPr>
              <a:pPr/>
              <a:t>3/3/2022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5A013-6D1D-4ABE-8B47-20B647B62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192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CCB2B0-1378-4429-9A22-08DEF71F9E1A}"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5A013-6D1D-4ABE-8B47-20B647B62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22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4553" y="274641"/>
            <a:ext cx="2971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315" y="274641"/>
            <a:ext cx="871106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CCB2B0-1378-4429-9A22-08DEF71F9E1A}"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5A013-6D1D-4ABE-8B47-20B647B62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68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3"/>
            <a:ext cx="1036185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959" y="2906713"/>
            <a:ext cx="1036185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CB2B0-1378-4429-9A22-08DEF71F9E1A}"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5A013-6D1D-4ABE-8B47-20B647B620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316" y="1600203"/>
            <a:ext cx="58412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04728" y="1600203"/>
            <a:ext cx="58412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CB2B0-1378-4429-9A22-08DEF71F9E1A}"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5A013-6D1D-4ABE-8B47-20B647B620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2" y="274638"/>
            <a:ext cx="10971372"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1" y="1535113"/>
            <a:ext cx="53862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4875"/>
            <a:ext cx="538621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2"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2"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CCB2B0-1378-4429-9A22-08DEF71F9E1A}" type="datetimeFigureOut">
              <a:rPr lang="en-US" smtClean="0"/>
              <a:pPr/>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35A013-6D1D-4ABE-8B47-20B647B620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CCB2B0-1378-4429-9A22-08DEF71F9E1A}" type="datetimeFigureOut">
              <a:rPr lang="en-US" smtClean="0"/>
              <a:pPr/>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5A013-6D1D-4ABE-8B47-20B647B620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CB2B0-1378-4429-9A22-08DEF71F9E1A}" type="datetimeFigureOut">
              <a:rPr lang="en-US" smtClean="0"/>
              <a:pPr/>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35A013-6D1D-4ABE-8B47-20B647B620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114" y="273053"/>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1" y="1435103"/>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CCB2B0-1378-4429-9A22-08DEF71F9E1A}"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5A013-6D1D-4ABE-8B47-20B647B620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5" y="4800600"/>
            <a:ext cx="731424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05"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405"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CCB2B0-1378-4429-9A22-08DEF71F9E1A}"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5A013-6D1D-4ABE-8B47-20B647B620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2" y="274638"/>
            <a:ext cx="10971372"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522" y="1600203"/>
            <a:ext cx="1097137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6353"/>
            <a:ext cx="28444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CB2B0-1378-4429-9A22-08DEF71F9E1A}" type="datetimeFigureOut">
              <a:rPr lang="en-US" smtClean="0"/>
              <a:pPr/>
              <a:t>3/3/2022</a:t>
            </a:fld>
            <a:endParaRPr lang="en-US"/>
          </a:p>
        </p:txBody>
      </p:sp>
      <p:sp>
        <p:nvSpPr>
          <p:cNvPr id="5" name="Footer Placeholder 4"/>
          <p:cNvSpPr>
            <a:spLocks noGrp="1"/>
          </p:cNvSpPr>
          <p:nvPr>
            <p:ph type="ftr" sz="quarter" idx="3"/>
          </p:nvPr>
        </p:nvSpPr>
        <p:spPr>
          <a:xfrm>
            <a:off x="4165059" y="6356353"/>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6463" y="6356353"/>
            <a:ext cx="28444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5A013-6D1D-4ABE-8B47-20B647B620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2" y="274638"/>
            <a:ext cx="10971372"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522" y="1600203"/>
            <a:ext cx="1097137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6353"/>
            <a:ext cx="28444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CB2B0-1378-4429-9A22-08DEF71F9E1A}" type="datetimeFigureOut">
              <a:rPr lang="en-US" smtClean="0">
                <a:solidFill>
                  <a:prstClr val="black">
                    <a:tint val="75000"/>
                  </a:prstClr>
                </a:solidFill>
              </a:rPr>
              <a:pPr/>
              <a:t>3/3/2022</a:t>
            </a:fld>
            <a:endParaRPr lang="en-US">
              <a:solidFill>
                <a:prstClr val="black">
                  <a:tint val="75000"/>
                </a:prstClr>
              </a:solidFill>
            </a:endParaRPr>
          </a:p>
        </p:txBody>
      </p:sp>
      <p:sp>
        <p:nvSpPr>
          <p:cNvPr id="5" name="Footer Placeholder 4"/>
          <p:cNvSpPr>
            <a:spLocks noGrp="1"/>
          </p:cNvSpPr>
          <p:nvPr>
            <p:ph type="ftr" sz="quarter" idx="3"/>
          </p:nvPr>
        </p:nvSpPr>
        <p:spPr>
          <a:xfrm>
            <a:off x="4165059" y="6356353"/>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6463" y="6356353"/>
            <a:ext cx="28444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5A013-6D1D-4ABE-8B47-20B647B62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164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MPLATE PLBA COVER_001.jpg"/>
          <p:cNvPicPr>
            <a:picLocks noChangeAspect="1"/>
          </p:cNvPicPr>
          <p:nvPr/>
        </p:nvPicPr>
        <p:blipFill>
          <a:blip r:embed="rId2" cstate="print"/>
          <a:stretch>
            <a:fillRect/>
          </a:stretch>
        </p:blipFill>
        <p:spPr>
          <a:xfrm>
            <a:off x="0" y="893"/>
            <a:ext cx="12190413" cy="6857107"/>
          </a:xfrm>
          <a:prstGeom prst="rect">
            <a:avLst/>
          </a:prstGeom>
        </p:spPr>
      </p:pic>
      <p:sp>
        <p:nvSpPr>
          <p:cNvPr id="2" name="Title 1"/>
          <p:cNvSpPr>
            <a:spLocks noGrp="1"/>
          </p:cNvSpPr>
          <p:nvPr>
            <p:ph type="ctrTitle"/>
          </p:nvPr>
        </p:nvSpPr>
        <p:spPr>
          <a:xfrm>
            <a:off x="1828561" y="0"/>
            <a:ext cx="10361852" cy="1470025"/>
          </a:xfrm>
        </p:spPr>
        <p:txBody>
          <a:bodyPr>
            <a:noAutofit/>
          </a:bodyPr>
          <a:lstStyle/>
          <a:p>
            <a:r>
              <a:rPr lang="id-ID" sz="9600" b="1" dirty="0" smtClean="0">
                <a:solidFill>
                  <a:srgbClr val="FF0000"/>
                </a:solidFill>
              </a:rPr>
              <a:t>NARKOBA</a:t>
            </a:r>
            <a:endParaRPr lang="en-US" sz="96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132" y="571479"/>
            <a:ext cx="7429552" cy="5857917"/>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054" y="836712"/>
            <a:ext cx="7900808"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ject 7"/>
          <p:cNvSpPr/>
          <p:nvPr/>
        </p:nvSpPr>
        <p:spPr>
          <a:xfrm>
            <a:off x="136829" y="1412776"/>
            <a:ext cx="2934041" cy="5256584"/>
          </a:xfrm>
          <a:prstGeom prst="rect">
            <a:avLst/>
          </a:prstGeom>
          <a:blipFill>
            <a:blip r:embed="rId4" cstate="print"/>
            <a:stretch>
              <a:fillRect/>
            </a:stretch>
          </a:blipFill>
        </p:spPr>
        <p:txBody>
          <a:bodyPr wrap="square" lIns="0" tIns="0" rIns="0" bIns="0" rtlCol="0"/>
          <a:lstStyle/>
          <a:p>
            <a:endParaRPr>
              <a:solidFill>
                <a:prstClr val="white"/>
              </a:solidFill>
              <a:latin typeface="Century Gothic" panose="020B0502020202020204"/>
            </a:endParaRPr>
          </a:p>
        </p:txBody>
      </p:sp>
    </p:spTree>
    <p:extLst>
      <p:ext uri="{BB962C8B-B14F-4D97-AF65-F5344CB8AC3E}">
        <p14:creationId xmlns:p14="http://schemas.microsoft.com/office/powerpoint/2010/main" val="398154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132" y="571479"/>
            <a:ext cx="7429552" cy="5857917"/>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013" y="0"/>
            <a:ext cx="78233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7"/>
          <p:cNvSpPr/>
          <p:nvPr/>
        </p:nvSpPr>
        <p:spPr>
          <a:xfrm>
            <a:off x="136829" y="1412776"/>
            <a:ext cx="2934041" cy="5256584"/>
          </a:xfrm>
          <a:prstGeom prst="rect">
            <a:avLst/>
          </a:prstGeom>
          <a:blipFill>
            <a:blip r:embed="rId4" cstate="print"/>
            <a:stretch>
              <a:fillRect/>
            </a:stretch>
          </a:blipFill>
        </p:spPr>
        <p:txBody>
          <a:bodyPr wrap="square" lIns="0" tIns="0" rIns="0" bIns="0" rtlCol="0"/>
          <a:lstStyle/>
          <a:p>
            <a:endParaRPr>
              <a:solidFill>
                <a:prstClr val="white"/>
              </a:solidFill>
              <a:latin typeface="Century Gothic" panose="020B0502020202020204"/>
            </a:endParaRPr>
          </a:p>
        </p:txBody>
      </p:sp>
    </p:spTree>
    <p:extLst>
      <p:ext uri="{BB962C8B-B14F-4D97-AF65-F5344CB8AC3E}">
        <p14:creationId xmlns:p14="http://schemas.microsoft.com/office/powerpoint/2010/main" val="373743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132" y="571479"/>
            <a:ext cx="7429552" cy="5857917"/>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013" y="0"/>
            <a:ext cx="78233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7"/>
          <p:cNvSpPr/>
          <p:nvPr/>
        </p:nvSpPr>
        <p:spPr>
          <a:xfrm>
            <a:off x="136829" y="1412776"/>
            <a:ext cx="2934041" cy="5256584"/>
          </a:xfrm>
          <a:prstGeom prst="rect">
            <a:avLst/>
          </a:prstGeom>
          <a:blipFill>
            <a:blip r:embed="rId4" cstate="print"/>
            <a:stretch>
              <a:fillRect/>
            </a:stretch>
          </a:blipFill>
        </p:spPr>
        <p:txBody>
          <a:bodyPr wrap="square" lIns="0" tIns="0" rIns="0" bIns="0" rtlCol="0"/>
          <a:lstStyle/>
          <a:p>
            <a:endParaRPr>
              <a:solidFill>
                <a:prstClr val="white"/>
              </a:solidFill>
              <a:latin typeface="Century Gothic" panose="020B0502020202020204"/>
            </a:endParaRPr>
          </a:p>
        </p:txBody>
      </p:sp>
    </p:spTree>
    <p:extLst>
      <p:ext uri="{BB962C8B-B14F-4D97-AF65-F5344CB8AC3E}">
        <p14:creationId xmlns:p14="http://schemas.microsoft.com/office/powerpoint/2010/main" val="55722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132" y="571479"/>
            <a:ext cx="7429552" cy="5857917"/>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587" y="0"/>
            <a:ext cx="7870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7"/>
          <p:cNvSpPr/>
          <p:nvPr/>
        </p:nvSpPr>
        <p:spPr>
          <a:xfrm>
            <a:off x="136829" y="1412776"/>
            <a:ext cx="2934041" cy="5256584"/>
          </a:xfrm>
          <a:prstGeom prst="rect">
            <a:avLst/>
          </a:prstGeom>
          <a:blipFill>
            <a:blip r:embed="rId4" cstate="print"/>
            <a:stretch>
              <a:fillRect/>
            </a:stretch>
          </a:blipFill>
        </p:spPr>
        <p:txBody>
          <a:bodyPr wrap="square" lIns="0" tIns="0" rIns="0" bIns="0" rtlCol="0"/>
          <a:lstStyle/>
          <a:p>
            <a:endParaRPr>
              <a:solidFill>
                <a:prstClr val="white"/>
              </a:solidFill>
              <a:latin typeface="Century Gothic" panose="020B0502020202020204"/>
            </a:endParaRPr>
          </a:p>
        </p:txBody>
      </p:sp>
    </p:spTree>
    <p:extLst>
      <p:ext uri="{BB962C8B-B14F-4D97-AF65-F5344CB8AC3E}">
        <p14:creationId xmlns:p14="http://schemas.microsoft.com/office/powerpoint/2010/main" val="114518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132" y="571479"/>
            <a:ext cx="7429552" cy="5857917"/>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013" y="0"/>
            <a:ext cx="78233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7"/>
          <p:cNvSpPr/>
          <p:nvPr/>
        </p:nvSpPr>
        <p:spPr>
          <a:xfrm>
            <a:off x="136829" y="1412776"/>
            <a:ext cx="2934041" cy="5256584"/>
          </a:xfrm>
          <a:prstGeom prst="rect">
            <a:avLst/>
          </a:prstGeom>
          <a:blipFill>
            <a:blip r:embed="rId4" cstate="print"/>
            <a:stretch>
              <a:fillRect/>
            </a:stretch>
          </a:blipFill>
        </p:spPr>
        <p:txBody>
          <a:bodyPr wrap="square" lIns="0" tIns="0" rIns="0" bIns="0" rtlCol="0"/>
          <a:lstStyle/>
          <a:p>
            <a:endParaRPr>
              <a:solidFill>
                <a:prstClr val="white"/>
              </a:solidFill>
              <a:latin typeface="Century Gothic" panose="020B0502020202020204"/>
            </a:endParaRPr>
          </a:p>
        </p:txBody>
      </p:sp>
    </p:spTree>
    <p:extLst>
      <p:ext uri="{BB962C8B-B14F-4D97-AF65-F5344CB8AC3E}">
        <p14:creationId xmlns:p14="http://schemas.microsoft.com/office/powerpoint/2010/main" val="2393810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132" y="571479"/>
            <a:ext cx="7429552" cy="5857917"/>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587" y="0"/>
            <a:ext cx="7870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7"/>
          <p:cNvSpPr/>
          <p:nvPr/>
        </p:nvSpPr>
        <p:spPr>
          <a:xfrm>
            <a:off x="136829" y="1412776"/>
            <a:ext cx="2934041" cy="5256584"/>
          </a:xfrm>
          <a:prstGeom prst="rect">
            <a:avLst/>
          </a:prstGeom>
          <a:blipFill>
            <a:blip r:embed="rId4" cstate="print"/>
            <a:stretch>
              <a:fillRect/>
            </a:stretch>
          </a:blipFill>
        </p:spPr>
        <p:txBody>
          <a:bodyPr wrap="square" lIns="0" tIns="0" rIns="0" bIns="0" rtlCol="0"/>
          <a:lstStyle/>
          <a:p>
            <a:endParaRPr>
              <a:solidFill>
                <a:prstClr val="white"/>
              </a:solidFill>
              <a:latin typeface="Century Gothic" panose="020B0502020202020204"/>
            </a:endParaRPr>
          </a:p>
        </p:txBody>
      </p:sp>
    </p:spTree>
    <p:extLst>
      <p:ext uri="{BB962C8B-B14F-4D97-AF65-F5344CB8AC3E}">
        <p14:creationId xmlns:p14="http://schemas.microsoft.com/office/powerpoint/2010/main" val="187766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132" y="571479"/>
            <a:ext cx="7429552" cy="5857917"/>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lgn="ctr">
              <a:buNone/>
            </a:pPr>
            <a:r>
              <a:rPr lang="id-ID" sz="8000" b="1" dirty="0"/>
              <a:t>SANKSI   HUKUM</a:t>
            </a:r>
            <a:endParaRPr lang="en-US" sz="8000" b="1"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198" y="980728"/>
            <a:ext cx="4608512"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ject 7"/>
          <p:cNvSpPr/>
          <p:nvPr/>
        </p:nvSpPr>
        <p:spPr>
          <a:xfrm>
            <a:off x="136829" y="1412776"/>
            <a:ext cx="2934041" cy="5256584"/>
          </a:xfrm>
          <a:prstGeom prst="rect">
            <a:avLst/>
          </a:prstGeom>
          <a:blipFill>
            <a:blip r:embed="rId4" cstate="print"/>
            <a:stretch>
              <a:fillRect/>
            </a:stretch>
          </a:blipFill>
        </p:spPr>
        <p:txBody>
          <a:bodyPr wrap="square" lIns="0" tIns="0" rIns="0" bIns="0" rtlCol="0"/>
          <a:lstStyle/>
          <a:p>
            <a:endParaRPr>
              <a:solidFill>
                <a:prstClr val="white"/>
              </a:solidFill>
              <a:latin typeface="Century Gothic" panose="020B0502020202020204"/>
            </a:endParaRPr>
          </a:p>
        </p:txBody>
      </p:sp>
    </p:spTree>
    <p:extLst>
      <p:ext uri="{BB962C8B-B14F-4D97-AF65-F5344CB8AC3E}">
        <p14:creationId xmlns:p14="http://schemas.microsoft.com/office/powerpoint/2010/main" val="332651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229200"/>
            <a:ext cx="4222998" cy="1487650"/>
          </a:xfrm>
        </p:spPr>
        <p:txBody>
          <a:bodyPr>
            <a:noAutofit/>
          </a:bodyPr>
          <a:lstStyle/>
          <a:p>
            <a:pPr algn="l"/>
            <a:r>
              <a:rPr lang="id-ID" sz="4000" b="1" dirty="0">
                <a:solidFill>
                  <a:schemeClr val="bg1"/>
                </a:solidFill>
              </a:rPr>
              <a:t>DASAR HUKUM</a:t>
            </a:r>
            <a:endParaRPr lang="en-US" sz="4000" b="1" dirty="0">
              <a:solidFill>
                <a:schemeClr val="bg1"/>
              </a:solidFill>
            </a:endParaRPr>
          </a:p>
        </p:txBody>
      </p:sp>
      <p:sp>
        <p:nvSpPr>
          <p:cNvPr id="3" name="Content Placeholder 2"/>
          <p:cNvSpPr>
            <a:spLocks noGrp="1"/>
          </p:cNvSpPr>
          <p:nvPr>
            <p:ph idx="1"/>
          </p:nvPr>
        </p:nvSpPr>
        <p:spPr>
          <a:xfrm>
            <a:off x="4452132" y="260648"/>
            <a:ext cx="7619738" cy="6480719"/>
          </a:xfrm>
        </p:spPr>
        <p:txBody>
          <a:bodyPr>
            <a:normAutofit lnSpcReduction="10000"/>
          </a:bodyPr>
          <a:lstStyle/>
          <a:p>
            <a:pPr marL="514350" indent="-514350">
              <a:buAutoNum type="arabicPeriod"/>
            </a:pPr>
            <a:r>
              <a:rPr lang="id-ID" dirty="0"/>
              <a:t>Undang Undang Nomor 35 Tahun 2009 Tentang Narkotika;</a:t>
            </a:r>
          </a:p>
          <a:p>
            <a:pPr marL="514350" indent="-514350">
              <a:buAutoNum type="arabicPeriod"/>
            </a:pPr>
            <a:r>
              <a:rPr lang="id-ID" dirty="0"/>
              <a:t>Undang Undang Nomor 5 Tahun 1997 Tentang Psikotropoika;</a:t>
            </a:r>
          </a:p>
          <a:p>
            <a:pPr marL="514350" indent="-514350">
              <a:buAutoNum type="arabicPeriod"/>
            </a:pPr>
            <a:r>
              <a:rPr lang="id-ID" dirty="0"/>
              <a:t>Peraturan Pemerintah Nomor 40 Tahun 2013 Tentang Pelaksanaan Undang Undang Nomor 35 Tahun 2009 Tentang Narkotika;</a:t>
            </a:r>
          </a:p>
          <a:p>
            <a:pPr marL="514350" indent="-514350">
              <a:buAutoNum type="arabicPeriod"/>
            </a:pPr>
            <a:r>
              <a:rPr lang="id-ID" dirty="0"/>
              <a:t>SK Rektor Universitas Nasional Nomor 112 Tahun 2014 Tentang Tata Tertib Kehidupan Kampus Bagi Mahasiswa Universitas Nasional dan Akademi Akademi Nasional.</a:t>
            </a:r>
            <a:endParaRPr lang="en-US" dirty="0"/>
          </a:p>
        </p:txBody>
      </p:sp>
      <p:sp>
        <p:nvSpPr>
          <p:cNvPr id="4" name="object 7"/>
          <p:cNvSpPr/>
          <p:nvPr/>
        </p:nvSpPr>
        <p:spPr>
          <a:xfrm>
            <a:off x="136829" y="1412776"/>
            <a:ext cx="2934041" cy="4032448"/>
          </a:xfrm>
          <a:prstGeom prst="rect">
            <a:avLst/>
          </a:prstGeom>
          <a:blipFill>
            <a:blip r:embed="rId3" cstate="print"/>
            <a:stretch>
              <a:fillRect/>
            </a:stretch>
          </a:blipFill>
        </p:spPr>
        <p:txBody>
          <a:bodyPr wrap="square" lIns="0" tIns="0" rIns="0" bIns="0" rtlCol="0"/>
          <a:lstStyle/>
          <a:p>
            <a:endParaRPr>
              <a:solidFill>
                <a:prstClr val="white"/>
              </a:solidFill>
              <a:latin typeface="Century Gothic" panose="020B0502020202020204"/>
            </a:endParaRPr>
          </a:p>
        </p:txBody>
      </p:sp>
    </p:spTree>
    <p:extLst>
      <p:ext uri="{BB962C8B-B14F-4D97-AF65-F5344CB8AC3E}">
        <p14:creationId xmlns:p14="http://schemas.microsoft.com/office/powerpoint/2010/main" val="936604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661248"/>
            <a:ext cx="3718942" cy="1000124"/>
          </a:xfrm>
        </p:spPr>
        <p:txBody>
          <a:bodyPr>
            <a:noAutofit/>
          </a:bodyPr>
          <a:lstStyle/>
          <a:p>
            <a:pPr algn="l"/>
            <a:r>
              <a:rPr lang="id-ID" sz="4800" dirty="0">
                <a:solidFill>
                  <a:schemeClr val="bg1"/>
                </a:solidFill>
              </a:rPr>
              <a:t>PENGERTIAN</a:t>
            </a:r>
            <a:endParaRPr lang="en-US" sz="4800" dirty="0">
              <a:solidFill>
                <a:schemeClr val="bg1"/>
              </a:solidFill>
            </a:endParaRPr>
          </a:p>
        </p:txBody>
      </p:sp>
      <p:sp>
        <p:nvSpPr>
          <p:cNvPr id="3" name="Content Placeholder 2"/>
          <p:cNvSpPr>
            <a:spLocks noGrp="1"/>
          </p:cNvSpPr>
          <p:nvPr>
            <p:ph idx="1"/>
          </p:nvPr>
        </p:nvSpPr>
        <p:spPr>
          <a:xfrm>
            <a:off x="4452132" y="571479"/>
            <a:ext cx="7429552" cy="5857917"/>
          </a:xfrm>
        </p:spPr>
        <p:txBody>
          <a:bodyPr>
            <a:normAutofit fontScale="92500"/>
          </a:bodyPr>
          <a:lstStyle/>
          <a:p>
            <a:pPr>
              <a:buNone/>
            </a:pPr>
            <a:r>
              <a:rPr lang="id-ID" b="1" dirty="0"/>
              <a:t>1. Narkoba (Nar= Narkotika, Ko= Psikotropika, Ba= Bahan/Zat Adiktif Lainnya)</a:t>
            </a:r>
          </a:p>
          <a:p>
            <a:r>
              <a:rPr lang="id-ID" b="1" dirty="0"/>
              <a:t>Narkotika</a:t>
            </a:r>
            <a:r>
              <a:rPr lang="id-ID" dirty="0"/>
              <a:t> adalah zat atau obat yang berasal dari tanaman atau bukan tanaman, baik sintetis maupun semisintetis, yang dapat menyebabkan penurunan atau perubahan kesadaran, hilangnya rasa, mengurangi sampai menghilangkan rasa nyeri, dan dapat menimbulkan ketergantungan, yang dibedakan ke dalam golongan-golongan sebagaimana terlampir dalam Undang-Undang ini </a:t>
            </a:r>
            <a:r>
              <a:rPr lang="id-ID" b="1" dirty="0"/>
              <a:t>(Ps 1 angka (1) UU Narkotika)</a:t>
            </a:r>
            <a:r>
              <a:rPr lang="id-ID" dirty="0"/>
              <a:t>  </a:t>
            </a:r>
            <a:endParaRPr lang="en-US" dirty="0"/>
          </a:p>
        </p:txBody>
      </p:sp>
      <p:sp>
        <p:nvSpPr>
          <p:cNvPr id="4" name="object 7"/>
          <p:cNvSpPr/>
          <p:nvPr/>
        </p:nvSpPr>
        <p:spPr>
          <a:xfrm>
            <a:off x="136829" y="1412776"/>
            <a:ext cx="2934041" cy="4248472"/>
          </a:xfrm>
          <a:prstGeom prst="rect">
            <a:avLst/>
          </a:prstGeom>
          <a:blipFill>
            <a:blip r:embed="rId3" cstate="print"/>
            <a:stretch>
              <a:fillRect/>
            </a:stretch>
          </a:blipFill>
        </p:spPr>
        <p:txBody>
          <a:bodyPr wrap="square" lIns="0" tIns="0" rIns="0" bIns="0" rtlCol="0"/>
          <a:lstStyle/>
          <a:p>
            <a:endParaRPr>
              <a:solidFill>
                <a:prstClr val="white"/>
              </a:solidFill>
              <a:latin typeface="Century Gothic" panose="020B050202020202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733256"/>
            <a:ext cx="3502918" cy="1000124"/>
          </a:xfrm>
        </p:spPr>
        <p:txBody>
          <a:bodyPr>
            <a:noAutofit/>
          </a:bodyPr>
          <a:lstStyle/>
          <a:p>
            <a:pPr algn="l"/>
            <a:r>
              <a:rPr lang="id-ID" sz="4800" dirty="0">
                <a:solidFill>
                  <a:schemeClr val="bg1"/>
                </a:solidFill>
              </a:rPr>
              <a:t>PENGERTIAN</a:t>
            </a:r>
            <a:endParaRPr lang="en-US" sz="4800" dirty="0">
              <a:solidFill>
                <a:schemeClr val="bg1"/>
              </a:solidFill>
            </a:endParaRPr>
          </a:p>
        </p:txBody>
      </p:sp>
      <p:sp>
        <p:nvSpPr>
          <p:cNvPr id="3" name="Content Placeholder 2"/>
          <p:cNvSpPr>
            <a:spLocks noGrp="1"/>
          </p:cNvSpPr>
          <p:nvPr>
            <p:ph idx="1"/>
          </p:nvPr>
        </p:nvSpPr>
        <p:spPr>
          <a:xfrm>
            <a:off x="3934965" y="188640"/>
            <a:ext cx="8255447" cy="6669360"/>
          </a:xfrm>
        </p:spPr>
        <p:txBody>
          <a:bodyPr>
            <a:normAutofit fontScale="85000" lnSpcReduction="20000"/>
          </a:bodyPr>
          <a:lstStyle/>
          <a:p>
            <a:pPr>
              <a:buNone/>
            </a:pPr>
            <a:r>
              <a:rPr lang="id-ID" b="1" dirty="0"/>
              <a:t>2. Psikotropika:</a:t>
            </a:r>
          </a:p>
          <a:p>
            <a:r>
              <a:rPr lang="id-ID" dirty="0"/>
              <a:t>adalah zat atau obat, baik alamiah maupun sintetis bukan narkotika, yg berkhasiat psikoatif melalui pangaruh selektif pada susunan saraf pusat yang menyebabkan perubahan khas pada aktivitas mental dan perilaku </a:t>
            </a:r>
            <a:r>
              <a:rPr lang="id-ID" b="1" dirty="0"/>
              <a:t>(Ps 1 angka (1) UU Psikotropika).</a:t>
            </a:r>
          </a:p>
          <a:p>
            <a:pPr marL="0" indent="0">
              <a:buNone/>
            </a:pPr>
            <a:endParaRPr lang="id-ID" b="1" dirty="0"/>
          </a:p>
          <a:p>
            <a:pPr>
              <a:buNone/>
            </a:pPr>
            <a:r>
              <a:rPr lang="id-ID" b="1" dirty="0"/>
              <a:t>3. Zat Adiktif</a:t>
            </a:r>
            <a:r>
              <a:rPr lang="id-ID" dirty="0"/>
              <a:t> </a:t>
            </a:r>
          </a:p>
          <a:p>
            <a:r>
              <a:rPr lang="id-ID" dirty="0"/>
              <a:t>adalah zat/bahan lain yg bukan narkotika &amp; psikotropika yang berpengaruh pada kerja otak (tidak tercantum dalam UU Narkotika dan UU Psikotropika). Contoh: </a:t>
            </a:r>
            <a:r>
              <a:rPr lang="id-ID" i="1" dirty="0"/>
              <a:t>Inhalansi</a:t>
            </a:r>
            <a:r>
              <a:rPr lang="id-ID" dirty="0"/>
              <a:t> &amp; </a:t>
            </a:r>
            <a:r>
              <a:rPr lang="id-ID" i="1" dirty="0"/>
              <a:t>Solven</a:t>
            </a:r>
            <a:r>
              <a:rPr lang="id-ID" dirty="0"/>
              <a:t> yaitu gas/zat yg mudah menguap yg terdapat dalam berbagai keperluan pabrik, kantor, dan rumah tangga. </a:t>
            </a:r>
            <a:r>
              <a:rPr lang="id-ID" i="1" dirty="0"/>
              <a:t>Alkohol</a:t>
            </a:r>
            <a:r>
              <a:rPr lang="id-ID" dirty="0"/>
              <a:t> yg terdapat pada minuman keras, dan </a:t>
            </a:r>
            <a:r>
              <a:rPr lang="id-ID" i="1" dirty="0"/>
              <a:t>Nikotin</a:t>
            </a:r>
            <a:r>
              <a:rPr lang="id-ID" dirty="0"/>
              <a:t> yg terdapat pada tembakau </a:t>
            </a:r>
            <a:r>
              <a:rPr lang="id-ID" b="1" dirty="0"/>
              <a:t>(Paparan: 1 Maret 2021, Darmawel Aswar, Dir Narkotika &amp; ZAL Kejaksaan Agung RI).</a:t>
            </a:r>
          </a:p>
          <a:p>
            <a:pPr>
              <a:buNone/>
            </a:pPr>
            <a:endParaRPr lang="en-US" dirty="0"/>
          </a:p>
        </p:txBody>
      </p:sp>
      <p:sp>
        <p:nvSpPr>
          <p:cNvPr id="4" name="object 7"/>
          <p:cNvSpPr/>
          <p:nvPr/>
        </p:nvSpPr>
        <p:spPr>
          <a:xfrm>
            <a:off x="136829" y="1412776"/>
            <a:ext cx="2934041" cy="4392488"/>
          </a:xfrm>
          <a:prstGeom prst="rect">
            <a:avLst/>
          </a:prstGeom>
          <a:blipFill>
            <a:blip r:embed="rId3" cstate="print"/>
            <a:stretch>
              <a:fillRect/>
            </a:stretch>
          </a:blipFill>
        </p:spPr>
        <p:txBody>
          <a:bodyPr wrap="square" lIns="0" tIns="0" rIns="0" bIns="0" rtlCol="0"/>
          <a:lstStyle/>
          <a:p>
            <a:endParaRPr>
              <a:solidFill>
                <a:prstClr val="white"/>
              </a:solidFill>
              <a:latin typeface="Century Gothic" panose="020B0502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132" y="571479"/>
            <a:ext cx="7429552" cy="5857917"/>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49" y="0"/>
            <a:ext cx="79517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7"/>
          <p:cNvSpPr/>
          <p:nvPr/>
        </p:nvSpPr>
        <p:spPr>
          <a:xfrm>
            <a:off x="136829" y="1412776"/>
            <a:ext cx="2934041" cy="5256584"/>
          </a:xfrm>
          <a:prstGeom prst="rect">
            <a:avLst/>
          </a:prstGeom>
          <a:blipFill>
            <a:blip r:embed="rId4" cstate="print"/>
            <a:stretch>
              <a:fillRect/>
            </a:stretch>
          </a:blipFill>
        </p:spPr>
        <p:txBody>
          <a:bodyPr wrap="square" lIns="0" tIns="0" rIns="0" bIns="0" rtlCol="0"/>
          <a:lstStyle/>
          <a:p>
            <a:endParaRPr>
              <a:solidFill>
                <a:prstClr val="white"/>
              </a:solidFill>
              <a:latin typeface="Century Gothic" panose="020B0502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01208"/>
            <a:ext cx="3574926" cy="1440160"/>
          </a:xfrm>
        </p:spPr>
        <p:txBody>
          <a:bodyPr>
            <a:noAutofit/>
          </a:bodyPr>
          <a:lstStyle/>
          <a:p>
            <a:r>
              <a:rPr lang="id-ID" sz="5400" dirty="0">
                <a:solidFill>
                  <a:schemeClr val="bg1"/>
                </a:solidFill>
              </a:rPr>
              <a:t>BARANG LARANGAN</a:t>
            </a:r>
            <a:endParaRPr lang="en-US" sz="5400" dirty="0">
              <a:solidFill>
                <a:schemeClr val="bg1"/>
              </a:solidFill>
            </a:endParaRPr>
          </a:p>
        </p:txBody>
      </p:sp>
      <p:sp>
        <p:nvSpPr>
          <p:cNvPr id="3" name="Content Placeholder 2"/>
          <p:cNvSpPr>
            <a:spLocks noGrp="1"/>
          </p:cNvSpPr>
          <p:nvPr>
            <p:ph idx="1"/>
          </p:nvPr>
        </p:nvSpPr>
        <p:spPr>
          <a:xfrm>
            <a:off x="4452132" y="188641"/>
            <a:ext cx="7429552" cy="6240756"/>
          </a:xfrm>
        </p:spPr>
        <p:txBody>
          <a:bodyPr>
            <a:normAutofit/>
          </a:bodyPr>
          <a:lstStyle/>
          <a:p>
            <a:pPr marL="0" indent="0">
              <a:buNone/>
            </a:pPr>
            <a:r>
              <a:rPr lang="id-ID" b="1" dirty="0"/>
              <a:t>Pengertian Barang Larangan</a:t>
            </a:r>
          </a:p>
          <a:p>
            <a:pPr marL="514350" indent="-514350"/>
            <a:r>
              <a:rPr lang="en-US" dirty="0" err="1"/>
              <a:t>Narkotika</a:t>
            </a:r>
            <a:r>
              <a:rPr lang="en-US" dirty="0"/>
              <a:t>, </a:t>
            </a:r>
            <a:r>
              <a:rPr lang="en-US" dirty="0" err="1"/>
              <a:t>Psikotropika</a:t>
            </a:r>
            <a:r>
              <a:rPr lang="en-US" dirty="0"/>
              <a:t>, dan </a:t>
            </a:r>
            <a:r>
              <a:rPr lang="en-US" dirty="0" err="1"/>
              <a:t>Bahan</a:t>
            </a:r>
            <a:r>
              <a:rPr lang="en-US" dirty="0"/>
              <a:t>/</a:t>
            </a:r>
            <a:r>
              <a:rPr lang="en-US" dirty="0" err="1"/>
              <a:t>Zat</a:t>
            </a:r>
            <a:r>
              <a:rPr lang="en-US" dirty="0"/>
              <a:t> </a:t>
            </a:r>
            <a:r>
              <a:rPr lang="en-US" dirty="0" err="1"/>
              <a:t>Adiktif</a:t>
            </a:r>
            <a:r>
              <a:rPr lang="en-US" dirty="0"/>
              <a:t> </a:t>
            </a:r>
            <a:r>
              <a:rPr lang="en-US" dirty="0" err="1"/>
              <a:t>Lainnya</a:t>
            </a:r>
            <a:r>
              <a:rPr lang="en-US" dirty="0"/>
              <a:t> </a:t>
            </a:r>
            <a:r>
              <a:rPr lang="en-US" dirty="0" err="1"/>
              <a:t>dalam</a:t>
            </a:r>
            <a:r>
              <a:rPr lang="en-US" dirty="0"/>
              <a:t> </a:t>
            </a:r>
            <a:r>
              <a:rPr lang="en-US" dirty="0" err="1"/>
              <a:t>keadaan</a:t>
            </a:r>
            <a:r>
              <a:rPr lang="en-US" dirty="0"/>
              <a:t>, </a:t>
            </a:r>
            <a:r>
              <a:rPr lang="en-US" dirty="0" err="1"/>
              <a:t>situasi</a:t>
            </a:r>
            <a:r>
              <a:rPr lang="en-US" dirty="0"/>
              <a:t>, dan </a:t>
            </a:r>
            <a:r>
              <a:rPr lang="en-US" dirty="0" err="1"/>
              <a:t>ukuran</a:t>
            </a:r>
            <a:r>
              <a:rPr lang="en-US" dirty="0"/>
              <a:t> </a:t>
            </a:r>
            <a:r>
              <a:rPr lang="en-US" dirty="0" err="1"/>
              <a:t>tertentu</a:t>
            </a:r>
            <a:r>
              <a:rPr lang="en-US" dirty="0"/>
              <a:t> </a:t>
            </a:r>
            <a:r>
              <a:rPr lang="en-US" dirty="0" err="1"/>
              <a:t>adalah</a:t>
            </a:r>
            <a:r>
              <a:rPr lang="en-US" dirty="0"/>
              <a:t> </a:t>
            </a:r>
            <a:r>
              <a:rPr lang="en-US" dirty="0" err="1"/>
              <a:t>barang</a:t>
            </a:r>
            <a:r>
              <a:rPr lang="en-US" dirty="0"/>
              <a:t> </a:t>
            </a:r>
            <a:r>
              <a:rPr lang="en-US" dirty="0" err="1"/>
              <a:t>larangan</a:t>
            </a:r>
            <a:r>
              <a:rPr lang="en-US" dirty="0"/>
              <a:t>.</a:t>
            </a:r>
            <a:endParaRPr lang="id-ID" dirty="0"/>
          </a:p>
          <a:p>
            <a:pPr marL="0" indent="0">
              <a:buNone/>
            </a:pPr>
            <a:endParaRPr lang="en-US" dirty="0"/>
          </a:p>
          <a:p>
            <a:pPr marL="514350" indent="-514350"/>
            <a:r>
              <a:rPr lang="en-US" b="1" dirty="0" err="1"/>
              <a:t>Dilarang</a:t>
            </a:r>
            <a:r>
              <a:rPr lang="en-US" b="1" dirty="0"/>
              <a:t> </a:t>
            </a:r>
            <a:r>
              <a:rPr lang="en-US" b="1" dirty="0" err="1"/>
              <a:t>dalam</a:t>
            </a:r>
            <a:r>
              <a:rPr lang="en-US" b="1" dirty="0"/>
              <a:t> </a:t>
            </a:r>
            <a:r>
              <a:rPr lang="en-US" b="1" dirty="0" err="1"/>
              <a:t>hal</a:t>
            </a:r>
            <a:r>
              <a:rPr lang="id-ID" b="1" dirty="0"/>
              <a:t>: </a:t>
            </a:r>
            <a:r>
              <a:rPr lang="id-ID" dirty="0"/>
              <a:t>memproduksi, membawa, mengedarkan, menjual, membeli, menguasai, mengkonsumsi, dll istilah sejenis dengan itu </a:t>
            </a:r>
            <a:r>
              <a:rPr lang="en-US" dirty="0" err="1"/>
              <a:t>bertentangan</a:t>
            </a:r>
            <a:r>
              <a:rPr lang="en-US" dirty="0"/>
              <a:t> </a:t>
            </a:r>
            <a:r>
              <a:rPr lang="en-US" dirty="0" err="1"/>
              <a:t>yg</a:t>
            </a:r>
            <a:r>
              <a:rPr lang="en-US" dirty="0"/>
              <a:t> </a:t>
            </a:r>
            <a:r>
              <a:rPr lang="en-US" dirty="0" err="1"/>
              <a:t>dengan</a:t>
            </a:r>
            <a:r>
              <a:rPr lang="en-US" dirty="0"/>
              <a:t> </a:t>
            </a:r>
            <a:r>
              <a:rPr lang="en-US" dirty="0" err="1"/>
              <a:t>hukum</a:t>
            </a:r>
            <a:r>
              <a:rPr lang="id-ID" dirty="0"/>
              <a:t>.</a:t>
            </a:r>
          </a:p>
          <a:p>
            <a:pPr marL="514350" indent="-514350">
              <a:buAutoNum type="arabicPeriod"/>
            </a:pPr>
            <a:endParaRPr lang="en-US" dirty="0"/>
          </a:p>
        </p:txBody>
      </p:sp>
      <p:sp>
        <p:nvSpPr>
          <p:cNvPr id="4" name="object 7"/>
          <p:cNvSpPr/>
          <p:nvPr/>
        </p:nvSpPr>
        <p:spPr>
          <a:xfrm>
            <a:off x="136829" y="1412776"/>
            <a:ext cx="2934041" cy="3888432"/>
          </a:xfrm>
          <a:prstGeom prst="rect">
            <a:avLst/>
          </a:prstGeom>
          <a:blipFill>
            <a:blip r:embed="rId3" cstate="print"/>
            <a:stretch>
              <a:fillRect/>
            </a:stretch>
          </a:blipFill>
        </p:spPr>
        <p:txBody>
          <a:bodyPr wrap="square" lIns="0" tIns="0" rIns="0" bIns="0" rtlCol="0"/>
          <a:lstStyle/>
          <a:p>
            <a:endParaRPr>
              <a:solidFill>
                <a:prstClr val="white"/>
              </a:solidFill>
              <a:latin typeface="Century Gothic" panose="020B0502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94286"/>
            <a:ext cx="3502918" cy="2063714"/>
          </a:xfrm>
        </p:spPr>
        <p:txBody>
          <a:bodyPr>
            <a:noAutofit/>
          </a:bodyPr>
          <a:lstStyle/>
          <a:p>
            <a:r>
              <a:rPr lang="id-ID" sz="4800" dirty="0">
                <a:solidFill>
                  <a:schemeClr val="bg1"/>
                </a:solidFill>
              </a:rPr>
              <a:t>ANCAMAN </a:t>
            </a:r>
            <a:br>
              <a:rPr lang="id-ID" sz="4800" dirty="0">
                <a:solidFill>
                  <a:schemeClr val="bg1"/>
                </a:solidFill>
              </a:rPr>
            </a:br>
            <a:r>
              <a:rPr lang="id-ID" sz="4800" dirty="0">
                <a:solidFill>
                  <a:schemeClr val="bg1"/>
                </a:solidFill>
              </a:rPr>
              <a:t>dan SANKSI HUKUMAN </a:t>
            </a:r>
            <a:endParaRPr lang="en-US" sz="4800" dirty="0">
              <a:solidFill>
                <a:schemeClr val="bg1"/>
              </a:solidFill>
            </a:endParaRPr>
          </a:p>
        </p:txBody>
      </p:sp>
      <p:sp>
        <p:nvSpPr>
          <p:cNvPr id="3" name="Content Placeholder 2"/>
          <p:cNvSpPr>
            <a:spLocks noGrp="1"/>
          </p:cNvSpPr>
          <p:nvPr>
            <p:ph idx="1"/>
          </p:nvPr>
        </p:nvSpPr>
        <p:spPr>
          <a:xfrm>
            <a:off x="4452132" y="571479"/>
            <a:ext cx="7429552" cy="5857917"/>
          </a:xfrm>
        </p:spPr>
        <p:txBody>
          <a:bodyPr>
            <a:normAutofit/>
          </a:bodyPr>
          <a:lstStyle/>
          <a:p>
            <a:pPr marL="514350" indent="-514350">
              <a:buAutoNum type="arabicPeriod"/>
            </a:pPr>
            <a:r>
              <a:rPr lang="id-ID" b="1" dirty="0"/>
              <a:t>Ancaman </a:t>
            </a:r>
          </a:p>
          <a:p>
            <a:pPr marL="514350" indent="-514350"/>
            <a:r>
              <a:rPr lang="id-ID" dirty="0"/>
              <a:t>adalah suatu keadaan atau kondisi yg bakal dialami oleh orang atau siapa saja yg melakukan perbuatan yg dilarang.</a:t>
            </a:r>
          </a:p>
          <a:p>
            <a:pPr marL="514350" indent="-514350"/>
            <a:r>
              <a:rPr lang="id-ID" dirty="0"/>
              <a:t>Penggunaan narkoba secara bebas, dapat mengancam rusaknya kesehatan, masa depan, hancurnya masyarakat negara, dll.</a:t>
            </a:r>
          </a:p>
          <a:p>
            <a:pPr marL="514350" indent="-514350"/>
            <a:r>
              <a:rPr lang="id-ID" dirty="0"/>
              <a:t>Dalam konteks hukum maka ancaman bagi pelanggar aturan narkoba akan dijatuhi sanksi</a:t>
            </a:r>
            <a:r>
              <a:rPr lang="en-US" dirty="0"/>
              <a:t>/</a:t>
            </a:r>
            <a:r>
              <a:rPr lang="id-ID" dirty="0"/>
              <a:t>hukum</a:t>
            </a:r>
            <a:r>
              <a:rPr lang="en-US" dirty="0"/>
              <a:t>an.</a:t>
            </a:r>
          </a:p>
        </p:txBody>
      </p:sp>
      <p:sp>
        <p:nvSpPr>
          <p:cNvPr id="4" name="object 7"/>
          <p:cNvSpPr/>
          <p:nvPr/>
        </p:nvSpPr>
        <p:spPr>
          <a:xfrm>
            <a:off x="136829" y="1268760"/>
            <a:ext cx="2934041" cy="3600400"/>
          </a:xfrm>
          <a:prstGeom prst="rect">
            <a:avLst/>
          </a:prstGeom>
          <a:blipFill>
            <a:blip r:embed="rId3" cstate="print"/>
            <a:stretch>
              <a:fillRect/>
            </a:stretch>
          </a:blipFill>
        </p:spPr>
        <p:txBody>
          <a:bodyPr wrap="square" lIns="0" tIns="0" rIns="0" bIns="0" rtlCol="0"/>
          <a:lstStyle/>
          <a:p>
            <a:endParaRPr>
              <a:solidFill>
                <a:prstClr val="white"/>
              </a:solidFill>
              <a:latin typeface="Century Gothic" panose="020B050202020202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81" y="4941168"/>
            <a:ext cx="3430910" cy="1908854"/>
          </a:xfrm>
        </p:spPr>
        <p:txBody>
          <a:bodyPr>
            <a:noAutofit/>
          </a:bodyPr>
          <a:lstStyle/>
          <a:p>
            <a:r>
              <a:rPr lang="id-ID" dirty="0">
                <a:solidFill>
                  <a:schemeClr val="bg1"/>
                </a:solidFill>
              </a:rPr>
              <a:t>ANCAMAN</a:t>
            </a:r>
            <a:br>
              <a:rPr lang="id-ID" dirty="0">
                <a:solidFill>
                  <a:schemeClr val="bg1"/>
                </a:solidFill>
              </a:rPr>
            </a:br>
            <a:r>
              <a:rPr lang="id-ID" dirty="0">
                <a:solidFill>
                  <a:schemeClr val="bg1"/>
                </a:solidFill>
              </a:rPr>
              <a:t> dan SANKSI HUKUMAN </a:t>
            </a:r>
            <a:endParaRPr lang="en-US" dirty="0">
              <a:solidFill>
                <a:schemeClr val="bg1"/>
              </a:solidFill>
            </a:endParaRPr>
          </a:p>
        </p:txBody>
      </p:sp>
      <p:sp>
        <p:nvSpPr>
          <p:cNvPr id="3" name="Content Placeholder 2"/>
          <p:cNvSpPr>
            <a:spLocks noGrp="1"/>
          </p:cNvSpPr>
          <p:nvPr>
            <p:ph idx="1"/>
          </p:nvPr>
        </p:nvSpPr>
        <p:spPr>
          <a:xfrm>
            <a:off x="4222997" y="188640"/>
            <a:ext cx="7967415" cy="6480719"/>
          </a:xfrm>
        </p:spPr>
        <p:txBody>
          <a:bodyPr>
            <a:normAutofit lnSpcReduction="10000"/>
          </a:bodyPr>
          <a:lstStyle/>
          <a:p>
            <a:pPr>
              <a:buNone/>
            </a:pPr>
            <a:r>
              <a:rPr lang="id-ID" b="1" dirty="0"/>
              <a:t>2. Sanksi</a:t>
            </a:r>
            <a:r>
              <a:rPr lang="en-US" b="1" dirty="0"/>
              <a:t>/</a:t>
            </a:r>
            <a:r>
              <a:rPr lang="id-ID" b="1" dirty="0"/>
              <a:t>Hukuman</a:t>
            </a:r>
          </a:p>
          <a:p>
            <a:r>
              <a:rPr lang="id-ID" dirty="0"/>
              <a:t>Adalah suatu hukuman yg dijatuhkan kepada seseorang atau suatu pihak karena telah melakukan perbuatan yg dilarang, berupa: rehabilitasi, denda, penjara, atau hukuman mati </a:t>
            </a:r>
            <a:r>
              <a:rPr lang="id-ID" b="1" dirty="0"/>
              <a:t>(UU Narkotika, UU Psikotropika).</a:t>
            </a:r>
          </a:p>
          <a:p>
            <a:pPr marL="0" indent="0">
              <a:buNone/>
            </a:pPr>
            <a:endParaRPr lang="id-ID" b="1" dirty="0"/>
          </a:p>
          <a:p>
            <a:pPr>
              <a:buNone/>
            </a:pPr>
            <a:r>
              <a:rPr lang="id-ID" b="1" dirty="0"/>
              <a:t>3. Sanksi dari Universitas Nasional</a:t>
            </a:r>
          </a:p>
          <a:p>
            <a:r>
              <a:rPr lang="id-ID" dirty="0"/>
              <a:t>Bagi mahasiswa pelanggar Narkoba  di Unas akan dijatuhi jenis </a:t>
            </a:r>
            <a:r>
              <a:rPr lang="id-ID" b="1" i="1" dirty="0"/>
              <a:t>sanksi hukuman berat</a:t>
            </a:r>
            <a:r>
              <a:rPr lang="id-ID" dirty="0"/>
              <a:t> yaitu pemecatan, dan kasusnya dapat diteruskan ke pihak yg berwajib </a:t>
            </a:r>
            <a:r>
              <a:rPr lang="id-ID" b="1" dirty="0"/>
              <a:t>(SK Rektor Nomor 112 Tahun 2014).</a:t>
            </a:r>
            <a:r>
              <a:rPr lang="id-ID" dirty="0"/>
              <a:t> </a:t>
            </a:r>
          </a:p>
        </p:txBody>
      </p:sp>
      <p:sp>
        <p:nvSpPr>
          <p:cNvPr id="4" name="object 7"/>
          <p:cNvSpPr/>
          <p:nvPr/>
        </p:nvSpPr>
        <p:spPr>
          <a:xfrm>
            <a:off x="136829" y="1268760"/>
            <a:ext cx="2934041" cy="3672408"/>
          </a:xfrm>
          <a:prstGeom prst="rect">
            <a:avLst/>
          </a:prstGeom>
          <a:blipFill>
            <a:blip r:embed="rId3" cstate="print"/>
            <a:stretch>
              <a:fillRect/>
            </a:stretch>
          </a:blipFill>
        </p:spPr>
        <p:txBody>
          <a:bodyPr wrap="square" lIns="0" tIns="0" rIns="0" bIns="0" rtlCol="0"/>
          <a:lstStyle/>
          <a:p>
            <a:endParaRPr>
              <a:solidFill>
                <a:prstClr val="white"/>
              </a:solidFill>
              <a:latin typeface="Century Gothic" panose="020B050202020202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7" y="4786308"/>
            <a:ext cx="3502918" cy="2063714"/>
          </a:xfrm>
        </p:spPr>
        <p:txBody>
          <a:bodyPr>
            <a:noAutofit/>
          </a:bodyPr>
          <a:lstStyle/>
          <a:p>
            <a:r>
              <a:rPr lang="id-ID" dirty="0">
                <a:solidFill>
                  <a:schemeClr val="bg1"/>
                </a:solidFill>
              </a:rPr>
              <a:t>ANCAMAN</a:t>
            </a:r>
            <a:br>
              <a:rPr lang="id-ID" dirty="0">
                <a:solidFill>
                  <a:schemeClr val="bg1"/>
                </a:solidFill>
              </a:rPr>
            </a:br>
            <a:r>
              <a:rPr lang="id-ID" dirty="0">
                <a:solidFill>
                  <a:schemeClr val="bg1"/>
                </a:solidFill>
              </a:rPr>
              <a:t> dan SANKSI HUKUMAN </a:t>
            </a:r>
            <a:endParaRPr lang="en-US" dirty="0">
              <a:solidFill>
                <a:schemeClr val="bg1"/>
              </a:solidFill>
            </a:endParaRPr>
          </a:p>
        </p:txBody>
      </p:sp>
      <p:sp>
        <p:nvSpPr>
          <p:cNvPr id="3" name="Content Placeholder 2"/>
          <p:cNvSpPr>
            <a:spLocks noGrp="1"/>
          </p:cNvSpPr>
          <p:nvPr>
            <p:ph idx="1"/>
          </p:nvPr>
        </p:nvSpPr>
        <p:spPr>
          <a:xfrm>
            <a:off x="3934966" y="188640"/>
            <a:ext cx="7992889" cy="6480719"/>
          </a:xfrm>
        </p:spPr>
        <p:txBody>
          <a:bodyPr>
            <a:normAutofit fontScale="70000" lnSpcReduction="20000"/>
          </a:bodyPr>
          <a:lstStyle/>
          <a:p>
            <a:pPr>
              <a:buNone/>
            </a:pPr>
            <a:r>
              <a:rPr lang="en-US" b="1" dirty="0"/>
              <a:t>4. </a:t>
            </a:r>
            <a:r>
              <a:rPr lang="en-US" sz="4000" b="1" dirty="0" err="1"/>
              <a:t>Subjek</a:t>
            </a:r>
            <a:r>
              <a:rPr lang="en-US" sz="4000" b="1" dirty="0"/>
              <a:t> Hukum Yang </a:t>
            </a:r>
            <a:r>
              <a:rPr lang="en-US" sz="4000" b="1" dirty="0" err="1"/>
              <a:t>dapat</a:t>
            </a:r>
            <a:r>
              <a:rPr lang="en-US" sz="4000" b="1" dirty="0"/>
              <a:t> </a:t>
            </a:r>
            <a:r>
              <a:rPr lang="en-US" sz="4000" b="1" dirty="0" err="1"/>
              <a:t>diancam</a:t>
            </a:r>
            <a:r>
              <a:rPr lang="en-US" sz="4000" b="1" dirty="0"/>
              <a:t> dan </a:t>
            </a:r>
            <a:r>
              <a:rPr lang="en-US" sz="4000" b="1" dirty="0" err="1"/>
              <a:t>dijatuhi</a:t>
            </a:r>
            <a:r>
              <a:rPr lang="en-US" sz="4000" b="1" dirty="0"/>
              <a:t> </a:t>
            </a:r>
            <a:r>
              <a:rPr lang="en-US" sz="4000" b="1" dirty="0" err="1"/>
              <a:t>sanksi</a:t>
            </a:r>
            <a:r>
              <a:rPr lang="en-US" sz="4000" b="1" dirty="0"/>
              <a:t> </a:t>
            </a:r>
            <a:r>
              <a:rPr lang="en-US" sz="4000" b="1" dirty="0" err="1"/>
              <a:t>hukuman</a:t>
            </a:r>
            <a:r>
              <a:rPr lang="en-US" sz="4000" b="1" dirty="0"/>
              <a:t> </a:t>
            </a:r>
            <a:r>
              <a:rPr lang="en-US" sz="4000" b="1" dirty="0" err="1"/>
              <a:t>menurut</a:t>
            </a:r>
            <a:r>
              <a:rPr lang="en-US" sz="4000" b="1" dirty="0"/>
              <a:t> UU </a:t>
            </a:r>
            <a:r>
              <a:rPr lang="en-US" sz="4000" b="1" dirty="0" err="1"/>
              <a:t>Narkotika</a:t>
            </a:r>
            <a:r>
              <a:rPr lang="en-US" sz="4000" b="1" dirty="0"/>
              <a:t> dan UU </a:t>
            </a:r>
            <a:r>
              <a:rPr lang="en-US" sz="4000" b="1" dirty="0" err="1"/>
              <a:t>Psikotropika</a:t>
            </a:r>
            <a:r>
              <a:rPr lang="en-US" sz="4000" b="1" dirty="0"/>
              <a:t>, </a:t>
            </a:r>
            <a:r>
              <a:rPr lang="en-US" sz="4000" b="1" dirty="0" err="1"/>
              <a:t>adalah</a:t>
            </a:r>
            <a:r>
              <a:rPr lang="en-US" sz="4000" b="1" dirty="0"/>
              <a:t>:</a:t>
            </a:r>
            <a:endParaRPr lang="id-ID" sz="4000" b="1" dirty="0"/>
          </a:p>
          <a:p>
            <a:pPr>
              <a:buNone/>
            </a:pPr>
            <a:endParaRPr lang="en-US" b="1" dirty="0"/>
          </a:p>
          <a:p>
            <a:pPr marL="514350" indent="-514350">
              <a:buAutoNum type="arabicParenBoth"/>
            </a:pPr>
            <a:r>
              <a:rPr lang="en-US" dirty="0" err="1"/>
              <a:t>Individu</a:t>
            </a:r>
            <a:r>
              <a:rPr lang="en-US" dirty="0"/>
              <a:t>;</a:t>
            </a:r>
          </a:p>
          <a:p>
            <a:pPr marL="514350" indent="-514350">
              <a:buAutoNum type="arabicParenBoth"/>
            </a:pPr>
            <a:r>
              <a:rPr lang="id-ID" dirty="0"/>
              <a:t>Orang tua atau wali dari pecandu yang belum cukup umur</a:t>
            </a:r>
            <a:r>
              <a:rPr lang="en-US" dirty="0"/>
              <a:t>;</a:t>
            </a:r>
          </a:p>
          <a:p>
            <a:pPr marL="514350" indent="-514350">
              <a:buAutoNum type="arabicParenBoth"/>
            </a:pPr>
            <a:r>
              <a:rPr lang="en-US" dirty="0" err="1"/>
              <a:t>Korporasi</a:t>
            </a:r>
            <a:r>
              <a:rPr lang="en-US" dirty="0"/>
              <a:t>;</a:t>
            </a:r>
          </a:p>
          <a:p>
            <a:pPr marL="514350" indent="-514350">
              <a:buAutoNum type="arabicParenBoth"/>
            </a:pPr>
            <a:r>
              <a:rPr lang="id-ID" dirty="0"/>
              <a:t>Pengurus Industri Farmasi</a:t>
            </a:r>
            <a:r>
              <a:rPr lang="en-US" dirty="0"/>
              <a:t>;</a:t>
            </a:r>
          </a:p>
          <a:p>
            <a:pPr marL="514350" indent="-514350">
              <a:buAutoNum type="arabicParenBoth"/>
            </a:pPr>
            <a:r>
              <a:rPr lang="en-US" dirty="0" err="1"/>
              <a:t>Nakhoda</a:t>
            </a:r>
            <a:r>
              <a:rPr lang="en-US" dirty="0"/>
              <a:t> </a:t>
            </a:r>
            <a:r>
              <a:rPr lang="en-US" dirty="0" err="1"/>
              <a:t>Kapal</a:t>
            </a:r>
            <a:r>
              <a:rPr lang="en-US" dirty="0"/>
              <a:t> </a:t>
            </a:r>
            <a:r>
              <a:rPr lang="en-US" dirty="0" err="1"/>
              <a:t>Laut</a:t>
            </a:r>
            <a:r>
              <a:rPr lang="en-US" dirty="0"/>
              <a:t> </a:t>
            </a:r>
            <a:r>
              <a:rPr lang="en-US" dirty="0" err="1"/>
              <a:t>atau</a:t>
            </a:r>
            <a:r>
              <a:rPr lang="en-US" dirty="0"/>
              <a:t> </a:t>
            </a:r>
            <a:r>
              <a:rPr lang="en-US" dirty="0" err="1"/>
              <a:t>Kapten</a:t>
            </a:r>
            <a:r>
              <a:rPr lang="en-US" dirty="0"/>
              <a:t> </a:t>
            </a:r>
            <a:r>
              <a:rPr lang="en-US" dirty="0" err="1"/>
              <a:t>Penerbang</a:t>
            </a:r>
            <a:r>
              <a:rPr lang="en-US" dirty="0"/>
              <a:t>;</a:t>
            </a:r>
          </a:p>
          <a:p>
            <a:pPr marL="514350" indent="-514350">
              <a:buAutoNum type="arabicParenBoth"/>
            </a:pPr>
            <a:r>
              <a:rPr lang="en-US" dirty="0" err="1"/>
              <a:t>Penyidik</a:t>
            </a:r>
            <a:r>
              <a:rPr lang="en-US" dirty="0"/>
              <a:t> </a:t>
            </a:r>
            <a:r>
              <a:rPr lang="en-US" dirty="0" err="1"/>
              <a:t>Pegawai</a:t>
            </a:r>
            <a:r>
              <a:rPr lang="en-US" dirty="0"/>
              <a:t> Negri </a:t>
            </a:r>
            <a:r>
              <a:rPr lang="en-US" dirty="0" err="1"/>
              <a:t>Sipil</a:t>
            </a:r>
            <a:r>
              <a:rPr lang="en-US" dirty="0"/>
              <a:t>;</a:t>
            </a:r>
          </a:p>
          <a:p>
            <a:pPr marL="514350" indent="-514350">
              <a:buAutoNum type="arabicParenBoth"/>
            </a:pPr>
            <a:r>
              <a:rPr lang="en-US" dirty="0" err="1"/>
              <a:t>Penyidik</a:t>
            </a:r>
            <a:r>
              <a:rPr lang="en-US" dirty="0"/>
              <a:t> </a:t>
            </a:r>
            <a:r>
              <a:rPr lang="en-US" dirty="0" err="1"/>
              <a:t>Polri</a:t>
            </a:r>
            <a:r>
              <a:rPr lang="en-US" dirty="0"/>
              <a:t>;</a:t>
            </a:r>
          </a:p>
          <a:p>
            <a:pPr marL="514350" indent="-514350">
              <a:buAutoNum type="arabicParenBoth"/>
            </a:pPr>
            <a:r>
              <a:rPr lang="en-US" dirty="0" err="1"/>
              <a:t>Kepala</a:t>
            </a:r>
            <a:r>
              <a:rPr lang="en-US" dirty="0"/>
              <a:t> </a:t>
            </a:r>
            <a:r>
              <a:rPr lang="en-US" dirty="0" err="1"/>
              <a:t>Kejaksaan</a:t>
            </a:r>
            <a:r>
              <a:rPr lang="en-US" dirty="0"/>
              <a:t> Negeri;</a:t>
            </a:r>
          </a:p>
          <a:p>
            <a:pPr marL="514350" indent="-514350">
              <a:buAutoNum type="arabicParenBoth"/>
            </a:pPr>
            <a:r>
              <a:rPr lang="en-US" dirty="0" err="1"/>
              <a:t>Petugas</a:t>
            </a:r>
            <a:r>
              <a:rPr lang="en-US" dirty="0"/>
              <a:t> </a:t>
            </a:r>
            <a:r>
              <a:rPr lang="en-US" dirty="0" err="1"/>
              <a:t>Laboratorium</a:t>
            </a:r>
            <a:r>
              <a:rPr lang="en-US" dirty="0"/>
              <a:t>;</a:t>
            </a:r>
          </a:p>
          <a:p>
            <a:pPr marL="514350" indent="-514350">
              <a:buAutoNum type="arabicParenBoth"/>
            </a:pPr>
            <a:r>
              <a:rPr lang="en-US" dirty="0" err="1"/>
              <a:t>Saksi</a:t>
            </a:r>
            <a:r>
              <a:rPr lang="en-US" dirty="0"/>
              <a:t>;</a:t>
            </a:r>
          </a:p>
          <a:p>
            <a:pPr marL="514350" indent="-514350">
              <a:buAutoNum type="arabicParenBoth"/>
            </a:pPr>
            <a:r>
              <a:rPr lang="en-US" dirty="0"/>
              <a:t>WNA;</a:t>
            </a:r>
          </a:p>
          <a:p>
            <a:pPr marL="514350" indent="-514350">
              <a:buAutoNum type="arabicParenBoth"/>
            </a:pPr>
            <a:r>
              <a:rPr lang="en-US" dirty="0" err="1"/>
              <a:t>Pimpinan</a:t>
            </a:r>
            <a:r>
              <a:rPr lang="en-US" dirty="0"/>
              <a:t> </a:t>
            </a:r>
            <a:r>
              <a:rPr lang="en-US" dirty="0" err="1"/>
              <a:t>Rumah</a:t>
            </a:r>
            <a:r>
              <a:rPr lang="en-US" dirty="0"/>
              <a:t> </a:t>
            </a:r>
            <a:r>
              <a:rPr lang="en-US" dirty="0" err="1"/>
              <a:t>Sakit</a:t>
            </a:r>
            <a:r>
              <a:rPr lang="en-US" dirty="0"/>
              <a:t>;</a:t>
            </a:r>
          </a:p>
          <a:p>
            <a:pPr marL="0" indent="0">
              <a:buNone/>
            </a:pPr>
            <a:endParaRPr lang="en-US" dirty="0"/>
          </a:p>
          <a:p>
            <a:pPr marL="0" indent="0">
              <a:buNone/>
            </a:pPr>
            <a:r>
              <a:rPr lang="en-US" dirty="0" err="1"/>
              <a:t>Kategori</a:t>
            </a:r>
            <a:r>
              <a:rPr lang="en-US" dirty="0"/>
              <a:t> </a:t>
            </a:r>
            <a:r>
              <a:rPr lang="en-US" dirty="0" err="1"/>
              <a:t>perbuatan</a:t>
            </a:r>
            <a:r>
              <a:rPr lang="en-US" dirty="0"/>
              <a:t> </a:t>
            </a:r>
            <a:r>
              <a:rPr lang="en-US" dirty="0" err="1"/>
              <a:t>subjek</a:t>
            </a:r>
            <a:r>
              <a:rPr lang="en-US" dirty="0"/>
              <a:t> </a:t>
            </a:r>
            <a:r>
              <a:rPr lang="en-US" dirty="0" err="1"/>
              <a:t>hukum</a:t>
            </a:r>
            <a:r>
              <a:rPr lang="en-US" dirty="0"/>
              <a:t> di </a:t>
            </a:r>
            <a:r>
              <a:rPr lang="en-US" dirty="0" err="1"/>
              <a:t>atas</a:t>
            </a:r>
            <a:r>
              <a:rPr lang="en-US" dirty="0"/>
              <a:t> </a:t>
            </a:r>
            <a:r>
              <a:rPr lang="en-US" dirty="0" err="1"/>
              <a:t>dapat</a:t>
            </a:r>
            <a:r>
              <a:rPr lang="en-US" dirty="0"/>
              <a:t> </a:t>
            </a:r>
            <a:r>
              <a:rPr lang="en-US" dirty="0" err="1"/>
              <a:t>dibaca</a:t>
            </a:r>
            <a:r>
              <a:rPr lang="en-US" dirty="0"/>
              <a:t> pada UU </a:t>
            </a:r>
            <a:r>
              <a:rPr lang="en-US" dirty="0" err="1"/>
              <a:t>sebagaiman</a:t>
            </a:r>
            <a:r>
              <a:rPr lang="id-ID" dirty="0"/>
              <a:t>a</a:t>
            </a:r>
            <a:r>
              <a:rPr lang="en-US" dirty="0"/>
              <a:t> </a:t>
            </a:r>
            <a:r>
              <a:rPr lang="en-US" dirty="0" err="1"/>
              <a:t>terlampir</a:t>
            </a:r>
            <a:r>
              <a:rPr lang="en-US" dirty="0"/>
              <a:t> </a:t>
            </a:r>
            <a:r>
              <a:rPr lang="en-US" dirty="0" err="1"/>
              <a:t>dalam</a:t>
            </a:r>
            <a:r>
              <a:rPr lang="en-US" dirty="0"/>
              <a:t> </a:t>
            </a:r>
            <a:r>
              <a:rPr lang="en-US" dirty="0" err="1"/>
              <a:t>materi</a:t>
            </a:r>
            <a:r>
              <a:rPr lang="en-US" dirty="0"/>
              <a:t> </a:t>
            </a:r>
            <a:r>
              <a:rPr lang="en-US" dirty="0" err="1"/>
              <a:t>ini</a:t>
            </a:r>
            <a:r>
              <a:rPr lang="en-US" dirty="0"/>
              <a:t>.</a:t>
            </a:r>
          </a:p>
          <a:p>
            <a:pPr marL="514350" indent="-514350">
              <a:buAutoNum type="arabicParenBoth"/>
            </a:pPr>
            <a:endParaRPr lang="id-ID" dirty="0"/>
          </a:p>
        </p:txBody>
      </p:sp>
      <p:sp>
        <p:nvSpPr>
          <p:cNvPr id="4" name="object 7"/>
          <p:cNvSpPr/>
          <p:nvPr/>
        </p:nvSpPr>
        <p:spPr>
          <a:xfrm>
            <a:off x="137165" y="1268760"/>
            <a:ext cx="2934041" cy="3672408"/>
          </a:xfrm>
          <a:prstGeom prst="rect">
            <a:avLst/>
          </a:prstGeom>
          <a:blipFill>
            <a:blip r:embed="rId3" cstate="print"/>
            <a:stretch>
              <a:fillRect/>
            </a:stretch>
          </a:blipFill>
        </p:spPr>
        <p:txBody>
          <a:bodyPr wrap="square" lIns="0" tIns="0" rIns="0" bIns="0" rtlCol="0"/>
          <a:lstStyle/>
          <a:p>
            <a:endParaRPr>
              <a:solidFill>
                <a:prstClr val="white"/>
              </a:solidFill>
              <a:latin typeface="Century Gothic" panose="020B0502020202020204"/>
            </a:endParaRPr>
          </a:p>
        </p:txBody>
      </p:sp>
    </p:spTree>
    <p:extLst>
      <p:ext uri="{BB962C8B-B14F-4D97-AF65-F5344CB8AC3E}">
        <p14:creationId xmlns:p14="http://schemas.microsoft.com/office/powerpoint/2010/main" val="1485354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132" y="571479"/>
            <a:ext cx="7429552" cy="5857917"/>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587" y="0"/>
            <a:ext cx="7870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7"/>
          <p:cNvSpPr/>
          <p:nvPr/>
        </p:nvSpPr>
        <p:spPr>
          <a:xfrm>
            <a:off x="294219" y="1556792"/>
            <a:ext cx="2592288" cy="4968552"/>
          </a:xfrm>
          <a:prstGeom prst="rect">
            <a:avLst/>
          </a:prstGeom>
          <a:blipFill>
            <a:blip r:embed="rId4" cstate="print"/>
            <a:stretch>
              <a:fillRect/>
            </a:stretch>
          </a:blipFill>
        </p:spPr>
        <p:txBody>
          <a:bodyPr wrap="square" lIns="0" tIns="0" rIns="0" bIns="0" rtlCol="0"/>
          <a:lstStyle/>
          <a:p>
            <a:endParaRPr>
              <a:solidFill>
                <a:prstClr val="white"/>
              </a:solidFill>
              <a:latin typeface="Century Gothic" panose="020B0502020202020204"/>
            </a:endParaRPr>
          </a:p>
        </p:txBody>
      </p:sp>
    </p:spTree>
    <p:extLst>
      <p:ext uri="{BB962C8B-B14F-4D97-AF65-F5344CB8AC3E}">
        <p14:creationId xmlns:p14="http://schemas.microsoft.com/office/powerpoint/2010/main" val="30425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132" y="571479"/>
            <a:ext cx="7429552" cy="5857917"/>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014" y="0"/>
            <a:ext cx="78233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42" y="1412776"/>
            <a:ext cx="2938463"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50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132" y="571479"/>
            <a:ext cx="7429552" cy="5857917"/>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014" y="0"/>
            <a:ext cx="782339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7"/>
          <p:cNvSpPr/>
          <p:nvPr/>
        </p:nvSpPr>
        <p:spPr>
          <a:xfrm>
            <a:off x="136829" y="1412776"/>
            <a:ext cx="2934041" cy="5256584"/>
          </a:xfrm>
          <a:prstGeom prst="rect">
            <a:avLst/>
          </a:prstGeom>
          <a:blipFill>
            <a:blip r:embed="rId4" cstate="print"/>
            <a:stretch>
              <a:fillRect/>
            </a:stretch>
          </a:blipFill>
        </p:spPr>
        <p:txBody>
          <a:bodyPr wrap="square" lIns="0" tIns="0" rIns="0" bIns="0" rtlCol="0"/>
          <a:lstStyle/>
          <a:p>
            <a:endParaRPr>
              <a:solidFill>
                <a:prstClr val="white"/>
              </a:solidFill>
              <a:latin typeface="Century Gothic" panose="020B0502020202020204"/>
            </a:endParaRPr>
          </a:p>
        </p:txBody>
      </p:sp>
    </p:spTree>
    <p:extLst>
      <p:ext uri="{BB962C8B-B14F-4D97-AF65-F5344CB8AC3E}">
        <p14:creationId xmlns:p14="http://schemas.microsoft.com/office/powerpoint/2010/main" val="85697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132" y="571479"/>
            <a:ext cx="7429552" cy="5857917"/>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997" y="0"/>
            <a:ext cx="796741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7"/>
          <p:cNvSpPr/>
          <p:nvPr/>
        </p:nvSpPr>
        <p:spPr>
          <a:xfrm>
            <a:off x="136829" y="1412776"/>
            <a:ext cx="2934041" cy="5256584"/>
          </a:xfrm>
          <a:prstGeom prst="rect">
            <a:avLst/>
          </a:prstGeom>
          <a:blipFill>
            <a:blip r:embed="rId4" cstate="print"/>
            <a:stretch>
              <a:fillRect/>
            </a:stretch>
          </a:blipFill>
        </p:spPr>
        <p:txBody>
          <a:bodyPr wrap="square" lIns="0" tIns="0" rIns="0" bIns="0" rtlCol="0"/>
          <a:lstStyle/>
          <a:p>
            <a:endParaRPr>
              <a:solidFill>
                <a:prstClr val="white"/>
              </a:solidFill>
              <a:latin typeface="Century Gothic" panose="020B0502020202020204"/>
            </a:endParaRPr>
          </a:p>
        </p:txBody>
      </p:sp>
    </p:spTree>
    <p:extLst>
      <p:ext uri="{BB962C8B-B14F-4D97-AF65-F5344CB8AC3E}">
        <p14:creationId xmlns:p14="http://schemas.microsoft.com/office/powerpoint/2010/main" val="352104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132" y="571479"/>
            <a:ext cx="7429552" cy="5857917"/>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005" y="0"/>
            <a:ext cx="78954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7"/>
          <p:cNvSpPr/>
          <p:nvPr/>
        </p:nvSpPr>
        <p:spPr>
          <a:xfrm>
            <a:off x="136829" y="1484784"/>
            <a:ext cx="2934041" cy="5256584"/>
          </a:xfrm>
          <a:prstGeom prst="rect">
            <a:avLst/>
          </a:prstGeom>
          <a:blipFill>
            <a:blip r:embed="rId4" cstate="print"/>
            <a:stretch>
              <a:fillRect/>
            </a:stretch>
          </a:blipFill>
        </p:spPr>
        <p:txBody>
          <a:bodyPr wrap="square" lIns="0" tIns="0" rIns="0" bIns="0" rtlCol="0"/>
          <a:lstStyle/>
          <a:p>
            <a:endParaRPr>
              <a:solidFill>
                <a:prstClr val="white"/>
              </a:solidFill>
              <a:latin typeface="Century Gothic" panose="020B0502020202020204"/>
            </a:endParaRPr>
          </a:p>
        </p:txBody>
      </p:sp>
    </p:spTree>
    <p:extLst>
      <p:ext uri="{BB962C8B-B14F-4D97-AF65-F5344CB8AC3E}">
        <p14:creationId xmlns:p14="http://schemas.microsoft.com/office/powerpoint/2010/main" val="3772073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132" y="571479"/>
            <a:ext cx="7429552" cy="5857917"/>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013" y="0"/>
            <a:ext cx="78233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7"/>
          <p:cNvSpPr/>
          <p:nvPr/>
        </p:nvSpPr>
        <p:spPr>
          <a:xfrm>
            <a:off x="136829" y="1412776"/>
            <a:ext cx="2934041" cy="5256584"/>
          </a:xfrm>
          <a:prstGeom prst="rect">
            <a:avLst/>
          </a:prstGeom>
          <a:blipFill>
            <a:blip r:embed="rId4" cstate="print"/>
            <a:stretch>
              <a:fillRect/>
            </a:stretch>
          </a:blipFill>
        </p:spPr>
        <p:txBody>
          <a:bodyPr wrap="square" lIns="0" tIns="0" rIns="0" bIns="0" rtlCol="0"/>
          <a:lstStyle/>
          <a:p>
            <a:endParaRPr>
              <a:solidFill>
                <a:prstClr val="white"/>
              </a:solidFill>
              <a:latin typeface="Century Gothic" panose="020B0502020202020204"/>
            </a:endParaRPr>
          </a:p>
        </p:txBody>
      </p:sp>
    </p:spTree>
    <p:extLst>
      <p:ext uri="{BB962C8B-B14F-4D97-AF65-F5344CB8AC3E}">
        <p14:creationId xmlns:p14="http://schemas.microsoft.com/office/powerpoint/2010/main" val="622302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132" y="571479"/>
            <a:ext cx="7429552" cy="5857917"/>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005" y="27384"/>
            <a:ext cx="78954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7"/>
          <p:cNvSpPr/>
          <p:nvPr/>
        </p:nvSpPr>
        <p:spPr>
          <a:xfrm>
            <a:off x="136829" y="1412776"/>
            <a:ext cx="2934041" cy="5256584"/>
          </a:xfrm>
          <a:prstGeom prst="rect">
            <a:avLst/>
          </a:prstGeom>
          <a:blipFill>
            <a:blip r:embed="rId4" cstate="print"/>
            <a:stretch>
              <a:fillRect/>
            </a:stretch>
          </a:blipFill>
        </p:spPr>
        <p:txBody>
          <a:bodyPr wrap="square" lIns="0" tIns="0" rIns="0" bIns="0" rtlCol="0"/>
          <a:lstStyle/>
          <a:p>
            <a:endParaRPr>
              <a:solidFill>
                <a:prstClr val="white"/>
              </a:solidFill>
              <a:latin typeface="Century Gothic" panose="020B0502020202020204"/>
            </a:endParaRPr>
          </a:p>
        </p:txBody>
      </p:sp>
    </p:spTree>
    <p:extLst>
      <p:ext uri="{BB962C8B-B14F-4D97-AF65-F5344CB8AC3E}">
        <p14:creationId xmlns:p14="http://schemas.microsoft.com/office/powerpoint/2010/main" val="160953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132" y="571479"/>
            <a:ext cx="7429552" cy="5857917"/>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998" y="836712"/>
            <a:ext cx="748883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ject 7"/>
          <p:cNvSpPr/>
          <p:nvPr/>
        </p:nvSpPr>
        <p:spPr>
          <a:xfrm>
            <a:off x="136829" y="1412776"/>
            <a:ext cx="2934041" cy="5256584"/>
          </a:xfrm>
          <a:prstGeom prst="rect">
            <a:avLst/>
          </a:prstGeom>
          <a:blipFill>
            <a:blip r:embed="rId4" cstate="print"/>
            <a:stretch>
              <a:fillRect/>
            </a:stretch>
          </a:blipFill>
        </p:spPr>
        <p:txBody>
          <a:bodyPr wrap="square" lIns="0" tIns="0" rIns="0" bIns="0" rtlCol="0"/>
          <a:lstStyle/>
          <a:p>
            <a:endParaRPr>
              <a:solidFill>
                <a:prstClr val="white"/>
              </a:solidFill>
              <a:latin typeface="Century Gothic" panose="020B0502020202020204"/>
            </a:endParaRPr>
          </a:p>
        </p:txBody>
      </p:sp>
    </p:spTree>
    <p:extLst>
      <p:ext uri="{BB962C8B-B14F-4D97-AF65-F5344CB8AC3E}">
        <p14:creationId xmlns:p14="http://schemas.microsoft.com/office/powerpoint/2010/main" val="2109649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2322</TotalTime>
  <Words>465</Words>
  <Application>Microsoft Office PowerPoint</Application>
  <PresentationFormat>Custom</PresentationFormat>
  <Paragraphs>83</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NARKOBA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DASAR HUKUM</vt:lpstr>
      <vt:lpstr>PENGERTIAN</vt:lpstr>
      <vt:lpstr>PENGERTIAN</vt:lpstr>
      <vt:lpstr>BARANG LARANGAN</vt:lpstr>
      <vt:lpstr>ANCAMAN  dan SANKSI HUKUMAN </vt:lpstr>
      <vt:lpstr>ANCAMAN  dan SANKSI HUKUMAN </vt:lpstr>
      <vt:lpstr>ANCAMAN  dan SANKSI HUKUMAN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AuliyaSasuke</dc:creator>
  <cp:lastModifiedBy>ismail - [2010]</cp:lastModifiedBy>
  <cp:revision>39</cp:revision>
  <dcterms:created xsi:type="dcterms:W3CDTF">2021-07-28T12:25:41Z</dcterms:created>
  <dcterms:modified xsi:type="dcterms:W3CDTF">2022-03-03T06:34:36Z</dcterms:modified>
</cp:coreProperties>
</file>