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drawingml.chart+xml" PartName="/ppt/charts/chart2.xml"/>
  <Override ContentType="application/vnd.ms-office.chartstyle+xml" PartName="/ppt/charts/style2.xml"/>
  <Override ContentType="application/vnd.ms-office.chartcolorstyle+xml" PartName="/ppt/charts/colors2.xml"/>
  <Override ContentType="application/vnd.openxmlformats-officedocument.drawingml.chart+xml" PartName="/ppt/charts/chart3.xml"/>
  <Override ContentType="application/vnd.ms-office.chartstyle+xml" PartName="/ppt/charts/style3.xml"/>
  <Override ContentType="application/vnd.ms-office.chartcolorstyle+xml" PartName="/ppt/charts/colors3.xml"/>
  <Override ContentType="application/vnd.openxmlformats-officedocument.drawingml.chart+xml" PartName="/ppt/charts/chart4.xml"/>
  <Override ContentType="application/vnd.ms-office.chartstyle+xml" PartName="/ppt/charts/style4.xml"/>
  <Override ContentType="application/vnd.ms-office.chartcolorstyle+xml" PartName="/ppt/charts/colors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80" r:id="rId7"/>
    <p:sldId id="276" r:id="rId8"/>
    <p:sldId id="277" r:id="rId9"/>
    <p:sldId id="283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3" r:id="rId21"/>
    <p:sldId id="272" r:id="rId22"/>
    <p:sldId id="274" r:id="rId23"/>
    <p:sldId id="275" r:id="rId24"/>
    <p:sldId id="282" r:id="rId2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480" y="6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_rels/chart2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2.xml" Type="http://schemas.microsoft.com/office/2011/relationships/chartColorStyle"/><Relationship Id="rId1" Target="style2.xml" Type="http://schemas.microsoft.com/office/2011/relationships/chartStyle"/></Relationships>
</file>

<file path=ppt/charts/_rels/chart3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3.xml" Type="http://schemas.microsoft.com/office/2011/relationships/chartColorStyle"/><Relationship Id="rId1" Target="style3.xml" Type="http://schemas.microsoft.com/office/2011/relationships/chartStyle"/></Relationships>
</file>

<file path=ppt/charts/_rels/chart4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4.xml" Type="http://schemas.microsoft.com/office/2011/relationships/chartColorStyle"/><Relationship Id="rId1" Target="style4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Buku Ajar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0-4EFE-BE47-B460C2A2B6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Jurnal Internasional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40</c:v>
                </c:pt>
                <c:pt idx="1">
                  <c:v>68</c:v>
                </c:pt>
                <c:pt idx="2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E0-4EFE-BE47-B460C2A2B6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Jurnal Nasional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75</c:v>
                </c:pt>
                <c:pt idx="1">
                  <c:v>66</c:v>
                </c:pt>
                <c:pt idx="2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E0-4EFE-BE47-B460C2A2B6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39313456"/>
        <c:axId val="439313784"/>
      </c:barChart>
      <c:catAx>
        <c:axId val="43931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13784"/>
        <c:crosses val="autoZero"/>
        <c:auto val="1"/>
        <c:lblAlgn val="ctr"/>
        <c:lblOffset val="100"/>
        <c:noMultiLvlLbl val="0"/>
      </c:catAx>
      <c:valAx>
        <c:axId val="439313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31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Jumlah Judul Penelitian</c:v>
                </c:pt>
                <c:pt idx="1">
                  <c:v>Jumlah Kegiatan PkM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228</c:v>
                </c:pt>
                <c:pt idx="1">
                  <c:v>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D8-44A7-984A-519809CD06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Jumlah Judul Penelitian</c:v>
                </c:pt>
                <c:pt idx="1">
                  <c:v>Jumlah Kegiatan PkM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287</c:v>
                </c:pt>
                <c:pt idx="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D8-44A7-984A-519809CD06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Jumlah Judul Penelitian</c:v>
                </c:pt>
                <c:pt idx="1">
                  <c:v>Jumlah Kegiatan PkM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345</c:v>
                </c:pt>
                <c:pt idx="1">
                  <c:v>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D8-44A7-984A-519809CD06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95523496"/>
        <c:axId val="495525464"/>
      </c:barChart>
      <c:catAx>
        <c:axId val="495523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25464"/>
        <c:crosses val="autoZero"/>
        <c:auto val="1"/>
        <c:lblAlgn val="ctr"/>
        <c:lblOffset val="100"/>
        <c:noMultiLvlLbl val="0"/>
      </c:catAx>
      <c:valAx>
        <c:axId val="49552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523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Jumlah Dana Penelitian</c:v>
                </c:pt>
                <c:pt idx="1">
                  <c:v>Jumlah Dana PkM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3699100000</c:v>
                </c:pt>
                <c:pt idx="1">
                  <c:v>504950000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9-4FEC-B4D4-AC60E62206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Jumlah Dana Penelitian</c:v>
                </c:pt>
                <c:pt idx="1">
                  <c:v>Jumlah Dana PkM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4552357500</c:v>
                </c:pt>
                <c:pt idx="1">
                  <c:v>638035000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9-4FEC-B4D4-AC60E62206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Jumlah Dana Penelitian</c:v>
                </c:pt>
                <c:pt idx="1">
                  <c:v>Jumlah Dana PkM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>
                  <c:v>4061442000</c:v>
                </c:pt>
                <c:pt idx="1">
                  <c:v>3497775737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89-4FEC-B4D4-AC60E6220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95160672"/>
        <c:axId val="495167560"/>
      </c:barChart>
      <c:catAx>
        <c:axId val="49516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167560"/>
        <c:crosses val="autoZero"/>
        <c:auto val="1"/>
        <c:lblAlgn val="ctr"/>
        <c:lblOffset val="100"/>
        <c:noMultiLvlLbl val="0"/>
      </c:catAx>
      <c:valAx>
        <c:axId val="495167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516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1" dirty="0">
                <a:solidFill>
                  <a:srgbClr val="0070C0"/>
                </a:solidFill>
              </a:rPr>
              <a:t>TREND</a:t>
            </a:r>
            <a:r>
              <a:rPr lang="en-US" sz="2000" b="1" i="1" baseline="0" dirty="0">
                <a:solidFill>
                  <a:srgbClr val="0070C0"/>
                </a:solidFill>
              </a:rPr>
              <a:t> </a:t>
            </a:r>
            <a:r>
              <a:rPr lang="en-US" sz="2000" b="1" i="0" baseline="0" dirty="0">
                <a:solidFill>
                  <a:srgbClr val="0070C0"/>
                </a:solidFill>
              </a:rPr>
              <a:t>KERJA SAMA DI TATARAN </a:t>
            </a:r>
          </a:p>
          <a:p>
            <a:pPr>
              <a:defRPr sz="2000"/>
            </a:pPr>
            <a:r>
              <a:rPr lang="en-US" sz="2000" b="1" i="0" baseline="0" dirty="0">
                <a:solidFill>
                  <a:srgbClr val="0070C0"/>
                </a:solidFill>
              </a:rPr>
              <a:t>NASIONAL DAN INTERNASIONAL UNAS</a:t>
            </a:r>
            <a:endParaRPr lang="id-ID" sz="2000" b="1" i="1" dirty="0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947069116360459E-2"/>
          <c:y val="0.16305555555555556"/>
          <c:w val="0.9190529308836396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NASIONAL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1999-2004</c:v>
                </c:pt>
                <c:pt idx="1">
                  <c:v>2005-2008</c:v>
                </c:pt>
                <c:pt idx="2">
                  <c:v>2009-2012</c:v>
                </c:pt>
                <c:pt idx="3">
                  <c:v>2013-2016</c:v>
                </c:pt>
                <c:pt idx="4">
                  <c:v>2017-2020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26</c:v>
                </c:pt>
                <c:pt idx="2">
                  <c:v>21</c:v>
                </c:pt>
                <c:pt idx="3">
                  <c:v>64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D8-420B-9F0B-1320AA509E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INTERNASIONAL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1999-2004</c:v>
                </c:pt>
                <c:pt idx="1">
                  <c:v>2005-2008</c:v>
                </c:pt>
                <c:pt idx="2">
                  <c:v>2009-2012</c:v>
                </c:pt>
                <c:pt idx="3">
                  <c:v>2013-2016</c:v>
                </c:pt>
                <c:pt idx="4">
                  <c:v>2017-2020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10</c:v>
                </c:pt>
                <c:pt idx="3">
                  <c:v>36</c:v>
                </c:pt>
                <c:pt idx="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D8-420B-9F0B-1320AA509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826504"/>
        <c:axId val="47082584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 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1999-2004</c:v>
                </c:pt>
                <c:pt idx="1">
                  <c:v>2005-2008</c:v>
                </c:pt>
                <c:pt idx="2">
                  <c:v>2009-2012</c:v>
                </c:pt>
                <c:pt idx="3">
                  <c:v>2013-2016</c:v>
                </c:pt>
                <c:pt idx="4">
                  <c:v>2017-2020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</c:v>
                </c:pt>
                <c:pt idx="1">
                  <c:v>32</c:v>
                </c:pt>
                <c:pt idx="2">
                  <c:v>31</c:v>
                </c:pt>
                <c:pt idx="3">
                  <c:v>100</c:v>
                </c:pt>
                <c:pt idx="4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D8-420B-9F0B-1320AA509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0826504"/>
        <c:axId val="470825848"/>
      </c:lineChart>
      <c:catAx>
        <c:axId val="47082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825848"/>
        <c:crosses val="autoZero"/>
        <c:auto val="1"/>
        <c:lblAlgn val="ctr"/>
        <c:lblOffset val="100"/>
        <c:noMultiLvlLbl val="0"/>
      </c:catAx>
      <c:valAx>
        <c:axId val="47082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82650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2" y="2130428"/>
            <a:ext cx="1036185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3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4553" y="274641"/>
            <a:ext cx="29714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15" y="274641"/>
            <a:ext cx="871106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3"/>
            <a:ext cx="103618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316" y="1600203"/>
            <a:ext cx="58412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4728" y="1600203"/>
            <a:ext cx="584123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2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4" y="273053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5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5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5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2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600203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3"/>
            <a:ext cx="28444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B2B0-1378-4429-9A22-08DEF71F9E1A}" type="datetimeFigureOut">
              <a:rPr lang="en-US" smtClean="0"/>
              <a:pPr/>
              <a:t>8/21/2021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9" y="6356353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3"/>
            <a:ext cx="28444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5A013-6D1D-4ABE-8B47-20B647B620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 PLBA COVER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9769"/>
            <a:ext cx="12190413" cy="6857107"/>
          </a:xfrm>
          <a:prstGeom prst="rect">
            <a:avLst/>
          </a:prstGeom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718942" y="260648"/>
            <a:ext cx="6788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</a:pPr>
            <a:r>
              <a:rPr lang="id-ID" altLang="en-US" sz="2800" b="1" dirty="0">
                <a:latin typeface="Arial Black" panose="020B0A04020102020204" pitchFamily="34" charset="0"/>
              </a:rPr>
              <a:t>PENELITIAN DAN</a:t>
            </a:r>
            <a:r>
              <a:rPr lang="en-US" altLang="en-US" sz="2800" b="1" dirty="0">
                <a:latin typeface="Arial Black" panose="020B0A04020102020204" pitchFamily="34" charset="0"/>
              </a:rPr>
              <a:t> </a:t>
            </a:r>
            <a:r>
              <a:rPr lang="id-ID" altLang="en-US" sz="2800" b="1" dirty="0">
                <a:latin typeface="Arial Black" panose="020B0A04020102020204" pitchFamily="34" charset="0"/>
              </a:rPr>
              <a:t>PENGABDIAN KEPAD</a:t>
            </a:r>
            <a:r>
              <a:rPr lang="en-US" altLang="en-US" sz="2800" b="1" dirty="0">
                <a:latin typeface="Arial Black" panose="020B0A04020102020204" pitchFamily="34" charset="0"/>
              </a:rPr>
              <a:t>A </a:t>
            </a:r>
            <a:r>
              <a:rPr lang="id-ID" altLang="en-US" sz="2800" b="1" dirty="0">
                <a:latin typeface="Arial Black" panose="020B0A04020102020204" pitchFamily="34" charset="0"/>
              </a:rPr>
              <a:t>MASYARAKAT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90" y="5085184"/>
            <a:ext cx="2617556" cy="1559658"/>
          </a:xfrm>
        </p:spPr>
        <p:txBody>
          <a:bodyPr>
            <a:noAutofit/>
          </a:bodyPr>
          <a:lstStyle/>
          <a:p>
            <a:pPr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94DDFDB-DBBA-4574-901A-FEE5754676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88280" y="585360"/>
            <a:ext cx="7564843" cy="591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+mn-lt"/>
              </a:rPr>
              <a:t>Program </a:t>
            </a:r>
            <a:r>
              <a:rPr lang="en-US" altLang="en-US" sz="2200" dirty="0" err="1">
                <a:latin typeface="+mn-lt"/>
              </a:rPr>
              <a:t>Kreativitas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Mahasiswa</a:t>
            </a:r>
            <a:r>
              <a:rPr lang="en-US" altLang="en-US" sz="2200" dirty="0">
                <a:latin typeface="+mn-lt"/>
              </a:rPr>
              <a:t> (</a:t>
            </a:r>
            <a:r>
              <a:rPr lang="id-ID" altLang="en-US" sz="2200" b="1" dirty="0">
                <a:latin typeface="+mn-lt"/>
              </a:rPr>
              <a:t>PKM</a:t>
            </a:r>
            <a:r>
              <a:rPr lang="en-US" altLang="en-US" sz="2200" dirty="0">
                <a:latin typeface="+mn-lt"/>
              </a:rPr>
              <a:t>) </a:t>
            </a:r>
            <a:r>
              <a:rPr lang="en-US" altLang="en-US" sz="2200" dirty="0" err="1">
                <a:latin typeface="+mn-lt"/>
              </a:rPr>
              <a:t>merupakan</a:t>
            </a:r>
            <a:r>
              <a:rPr lang="en-US" altLang="en-US" sz="2200" dirty="0">
                <a:latin typeface="+mn-lt"/>
              </a:rPr>
              <a:t> salah </a:t>
            </a:r>
            <a:r>
              <a:rPr lang="en-US" altLang="en-US" sz="2200" dirty="0" err="1">
                <a:latin typeface="+mn-lt"/>
              </a:rPr>
              <a:t>satu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wujud</a:t>
            </a:r>
            <a:r>
              <a:rPr lang="en-US" altLang="en-US" sz="2200" dirty="0">
                <a:latin typeface="+mn-lt"/>
              </a:rPr>
              <a:t> program </a:t>
            </a:r>
            <a:r>
              <a:rPr lang="en-US" altLang="en-US" sz="2200" dirty="0" err="1">
                <a:latin typeface="+mn-lt"/>
              </a:rPr>
              <a:t>Direktorat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Jenderal</a:t>
            </a:r>
            <a:r>
              <a:rPr lang="en-US" altLang="en-US" sz="2200" dirty="0">
                <a:latin typeface="+mn-lt"/>
              </a:rPr>
              <a:t> Pendidikan Tinggi, </a:t>
            </a:r>
            <a:r>
              <a:rPr lang="en-US" altLang="en-US" sz="2200" dirty="0" err="1">
                <a:latin typeface="+mn-lt"/>
              </a:rPr>
              <a:t>melalui</a:t>
            </a:r>
            <a:r>
              <a:rPr lang="en-US" altLang="en-US" sz="2200" dirty="0">
                <a:latin typeface="+mn-lt"/>
              </a:rPr>
              <a:t>  </a:t>
            </a:r>
            <a:r>
              <a:rPr lang="en-US" altLang="en-US" sz="2200" dirty="0" err="1">
                <a:latin typeface="+mn-lt"/>
              </a:rPr>
              <a:t>Direktorat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Pembelajaran</a:t>
            </a:r>
            <a:r>
              <a:rPr lang="en-US" altLang="en-US" sz="2200" dirty="0">
                <a:latin typeface="+mn-lt"/>
              </a:rPr>
              <a:t> dan </a:t>
            </a:r>
            <a:r>
              <a:rPr lang="en-US" altLang="en-US" sz="2200" dirty="0" err="1">
                <a:latin typeface="+mn-lt"/>
              </a:rPr>
              <a:t>Kemahasiswaan</a:t>
            </a:r>
            <a:r>
              <a:rPr lang="en-US" altLang="en-US" sz="2200" dirty="0">
                <a:latin typeface="+mn-lt"/>
              </a:rPr>
              <a:t> (</a:t>
            </a:r>
            <a:r>
              <a:rPr lang="en-US" altLang="en-US" sz="2200" dirty="0" err="1">
                <a:latin typeface="+mn-lt"/>
              </a:rPr>
              <a:t>Belmawa</a:t>
            </a:r>
            <a:r>
              <a:rPr lang="en-US" altLang="en-US" sz="2200" dirty="0">
                <a:latin typeface="+mn-lt"/>
              </a:rPr>
              <a:t>) </a:t>
            </a:r>
            <a:r>
              <a:rPr lang="en-US" altLang="en-US" sz="2200" dirty="0" err="1">
                <a:latin typeface="+mn-lt"/>
              </a:rPr>
              <a:t>untuk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menumbuhkan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mewadahi</a:t>
            </a:r>
            <a:r>
              <a:rPr lang="en-US" altLang="en-US" sz="2200" dirty="0">
                <a:latin typeface="+mn-lt"/>
              </a:rPr>
              <a:t>, dan </a:t>
            </a:r>
            <a:r>
              <a:rPr lang="en-US" altLang="en-US" sz="2200" dirty="0" err="1">
                <a:latin typeface="+mn-lt"/>
              </a:rPr>
              <a:t>mewujudkan</a:t>
            </a:r>
            <a:r>
              <a:rPr lang="en-US" altLang="en-US" sz="2200" dirty="0">
                <a:latin typeface="+mn-lt"/>
              </a:rPr>
              <a:t> ide </a:t>
            </a:r>
            <a:r>
              <a:rPr lang="en-US" altLang="en-US" sz="2200" dirty="0" err="1">
                <a:latin typeface="+mn-lt"/>
              </a:rPr>
              <a:t>kreatif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serta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inovatif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mahasiswa</a:t>
            </a:r>
            <a:r>
              <a:rPr lang="en-US" altLang="en-US" sz="2200" dirty="0">
                <a:latin typeface="+mn-lt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err="1">
                <a:latin typeface="+mn-lt"/>
              </a:rPr>
              <a:t>Bertujuan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untuk</a:t>
            </a:r>
            <a:r>
              <a:rPr lang="en-US" altLang="en-US" sz="2200" dirty="0">
                <a:latin typeface="+mn-lt"/>
              </a:rPr>
              <a:t>: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200" dirty="0" err="1">
                <a:latin typeface="+mn-lt"/>
              </a:rPr>
              <a:t>Menumbuhkan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kreatifitas</a:t>
            </a:r>
            <a:r>
              <a:rPr lang="en-US" altLang="en-US" sz="2200" dirty="0">
                <a:latin typeface="+mn-lt"/>
              </a:rPr>
              <a:t> dan </a:t>
            </a:r>
            <a:r>
              <a:rPr lang="en-US" altLang="en-US" sz="2200" dirty="0" err="1">
                <a:latin typeface="+mn-lt"/>
              </a:rPr>
              <a:t>inovasi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mahasiswa</a:t>
            </a:r>
            <a:endParaRPr lang="en-GB" altLang="en-US" sz="2200" dirty="0">
              <a:latin typeface="+mn-lt"/>
            </a:endParaRP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200" dirty="0" err="1">
                <a:latin typeface="+mn-lt"/>
              </a:rPr>
              <a:t>Menjadi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lebih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kompeten</a:t>
            </a:r>
            <a:r>
              <a:rPr lang="en-US" altLang="en-US" sz="2200" dirty="0">
                <a:latin typeface="+mn-lt"/>
              </a:rPr>
              <a:t> dan professional </a:t>
            </a:r>
            <a:r>
              <a:rPr lang="en-US" altLang="en-US" sz="2200" dirty="0" err="1">
                <a:latin typeface="+mn-lt"/>
              </a:rPr>
              <a:t>sehingga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mampu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bersaing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dengan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tenaga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kerja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asing</a:t>
            </a:r>
            <a:endParaRPr lang="en-GB" altLang="en-US" sz="2200" dirty="0">
              <a:latin typeface="+mn-lt"/>
            </a:endParaRP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200" dirty="0" err="1">
                <a:latin typeface="+mn-lt"/>
              </a:rPr>
              <a:t>Sumber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daya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manusia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terampil</a:t>
            </a:r>
            <a:r>
              <a:rPr lang="en-US" altLang="en-US" sz="2200" dirty="0">
                <a:latin typeface="+mn-lt"/>
              </a:rPr>
              <a:t> yang </a:t>
            </a:r>
            <a:r>
              <a:rPr lang="en-US" altLang="en-US" sz="2200" dirty="0" err="1">
                <a:latin typeface="+mn-lt"/>
              </a:rPr>
              <a:t>berorientasi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ke</a:t>
            </a:r>
            <a:r>
              <a:rPr lang="en-US" altLang="en-US" sz="2200" dirty="0">
                <a:latin typeface="+mn-lt"/>
              </a:rPr>
              <a:t> masa </a:t>
            </a:r>
            <a:r>
              <a:rPr lang="en-US" altLang="en-US" sz="2200" dirty="0" err="1">
                <a:latin typeface="+mn-lt"/>
              </a:rPr>
              <a:t>depan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sehingga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menjadi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lulusan</a:t>
            </a:r>
            <a:r>
              <a:rPr lang="en-US" altLang="en-US" sz="2200" dirty="0">
                <a:latin typeface="+mn-lt"/>
              </a:rPr>
              <a:t> yang </a:t>
            </a:r>
            <a:r>
              <a:rPr lang="en-US" altLang="en-US" sz="2200" dirty="0" err="1">
                <a:latin typeface="+mn-lt"/>
              </a:rPr>
              <a:t>unggul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kompetitif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adaptif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fleksibel</a:t>
            </a:r>
            <a:r>
              <a:rPr lang="en-US" altLang="en-US" sz="2200" dirty="0">
                <a:latin typeface="+mn-lt"/>
              </a:rPr>
              <a:t>, </a:t>
            </a:r>
            <a:r>
              <a:rPr lang="en-US" altLang="en-US" sz="2200" dirty="0" err="1">
                <a:latin typeface="+mn-lt"/>
              </a:rPr>
              <a:t>produktif</a:t>
            </a:r>
            <a:r>
              <a:rPr lang="en-US" altLang="en-US" sz="2200" dirty="0">
                <a:latin typeface="+mn-lt"/>
              </a:rPr>
              <a:t> dan </a:t>
            </a:r>
            <a:r>
              <a:rPr lang="en-US" altLang="en-US" sz="2200" dirty="0" err="1">
                <a:latin typeface="+mn-lt"/>
              </a:rPr>
              <a:t>berdaya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saing</a:t>
            </a:r>
            <a:endParaRPr lang="en-US" altLang="en-US" sz="2200" dirty="0">
              <a:latin typeface="+mn-lt"/>
            </a:endParaRP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200" dirty="0" err="1">
                <a:latin typeface="+mn-lt"/>
              </a:rPr>
              <a:t>Menghasilkan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karya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fungsional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inovatif</a:t>
            </a:r>
            <a:r>
              <a:rPr lang="en-US" altLang="en-US" sz="2200" dirty="0">
                <a:latin typeface="+mn-lt"/>
              </a:rPr>
              <a:t> yang </a:t>
            </a:r>
            <a:r>
              <a:rPr lang="en-US" altLang="en-US" sz="2200" dirty="0" err="1">
                <a:latin typeface="+mn-lt"/>
              </a:rPr>
              <a:t>solutif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berbasis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iptek</a:t>
            </a:r>
            <a:endParaRPr lang="en-US" altLang="en-US" sz="2200" dirty="0">
              <a:latin typeface="+mn-lt"/>
            </a:endParaRP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en-US" altLang="en-US" sz="2200" dirty="0" err="1" smtClean="0">
                <a:latin typeface="+mn-lt"/>
              </a:rPr>
              <a:t>Menumbuhkan</a:t>
            </a:r>
            <a:r>
              <a:rPr lang="en-US" altLang="en-US" sz="2200" dirty="0" smtClean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kepekaan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mahasiswa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terhadap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problematika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 err="1">
                <a:latin typeface="+mn-lt"/>
              </a:rPr>
              <a:t>faktual</a:t>
            </a:r>
            <a:r>
              <a:rPr lang="en-US" altLang="en-US" sz="2200" dirty="0">
                <a:latin typeface="+mn-lt"/>
              </a:rPr>
              <a:t> di </a:t>
            </a:r>
            <a:r>
              <a:rPr lang="en-US" altLang="en-US" sz="2200" dirty="0" err="1">
                <a:latin typeface="+mn-lt"/>
              </a:rPr>
              <a:t>masyarakat</a:t>
            </a:r>
            <a:r>
              <a:rPr lang="en-US" altLang="en-US" sz="2200" dirty="0">
                <a:latin typeface="+mn-lt"/>
              </a:rPr>
              <a:t>/dunia </a:t>
            </a:r>
            <a:r>
              <a:rPr lang="en-US" altLang="en-US" sz="2200" dirty="0" err="1">
                <a:latin typeface="+mn-lt"/>
              </a:rPr>
              <a:t>usaha</a:t>
            </a:r>
            <a:endParaRPr lang="en-GB" alt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290" y="4725144"/>
            <a:ext cx="2857520" cy="1775682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RISET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E26193B-9025-4412-A11F-8907728AAA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51350" y="571500"/>
            <a:ext cx="7431088" cy="541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300" b="1" dirty="0">
                <a:latin typeface="+mn-lt"/>
              </a:rPr>
              <a:t>PKM-RE (</a:t>
            </a:r>
            <a:r>
              <a:rPr lang="en-ID" sz="2300" b="1" dirty="0" err="1">
                <a:latin typeface="+mn-lt"/>
              </a:rPr>
              <a:t>Riset</a:t>
            </a:r>
            <a:r>
              <a:rPr lang="en-ID" sz="2300" b="1" dirty="0">
                <a:latin typeface="+mn-lt"/>
              </a:rPr>
              <a:t> </a:t>
            </a:r>
            <a:r>
              <a:rPr lang="en-ID" sz="2300" b="1" dirty="0" err="1">
                <a:latin typeface="+mn-lt"/>
              </a:rPr>
              <a:t>Eksakta</a:t>
            </a:r>
            <a:r>
              <a:rPr lang="en-ID" sz="2300" b="1" dirty="0">
                <a:latin typeface="+mn-lt"/>
              </a:rPr>
              <a:t>)</a:t>
            </a:r>
            <a:r>
              <a:rPr lang="en-US" altLang="en-US" sz="2300" b="1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meliputi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penelitian</a:t>
            </a:r>
            <a:r>
              <a:rPr lang="en-ID" sz="2300" dirty="0">
                <a:latin typeface="+mn-lt"/>
              </a:rPr>
              <a:t> yang </a:t>
            </a:r>
            <a:r>
              <a:rPr lang="en-ID" sz="2300" dirty="0" err="1">
                <a:latin typeface="+mn-lt"/>
              </a:rPr>
              <a:t>mengungkap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hubungan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sebab-akibat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aksireaksi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rancang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bangun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eksplorasi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materi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alternatif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desain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produk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atraktif</a:t>
            </a:r>
            <a:r>
              <a:rPr lang="en-ID" sz="2300" dirty="0">
                <a:latin typeface="+mn-lt"/>
              </a:rPr>
              <a:t>, blue print dan </a:t>
            </a:r>
            <a:r>
              <a:rPr lang="en-ID" sz="2300" dirty="0" err="1">
                <a:latin typeface="+mn-lt"/>
              </a:rPr>
              <a:t>sejenisnya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atau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identifikasi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senyawa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kimia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aktif</a:t>
            </a:r>
            <a:endParaRPr lang="en-US" altLang="en-US" sz="2300" dirty="0">
              <a:latin typeface="+mn-lt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300" b="1" dirty="0">
                <a:latin typeface="+mn-lt"/>
              </a:rPr>
              <a:t>PKM-RSH (</a:t>
            </a:r>
            <a:r>
              <a:rPr lang="en-US" altLang="en-US" sz="2300" b="1" dirty="0" err="1">
                <a:latin typeface="+mn-lt"/>
              </a:rPr>
              <a:t>Riset</a:t>
            </a:r>
            <a:r>
              <a:rPr lang="en-US" altLang="en-US" sz="2300" b="1" dirty="0">
                <a:latin typeface="+mn-lt"/>
              </a:rPr>
              <a:t> </a:t>
            </a:r>
            <a:r>
              <a:rPr lang="en-ID" sz="2300" b="1" dirty="0">
                <a:latin typeface="+mn-lt"/>
              </a:rPr>
              <a:t>Sosial </a:t>
            </a:r>
            <a:r>
              <a:rPr lang="en-ID" sz="2300" b="1" dirty="0" err="1">
                <a:latin typeface="+mn-lt"/>
              </a:rPr>
              <a:t>Humaniora</a:t>
            </a:r>
            <a:r>
              <a:rPr lang="en-ID" sz="2300" b="1" dirty="0">
                <a:latin typeface="+mn-lt"/>
              </a:rPr>
              <a:t>)</a:t>
            </a:r>
            <a:r>
              <a:rPr lang="en-US" altLang="en-US" sz="2300" b="1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meliputi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penelitian</a:t>
            </a:r>
            <a:r>
              <a:rPr lang="en-ID" sz="2300" dirty="0">
                <a:latin typeface="+mn-lt"/>
              </a:rPr>
              <a:t> yang </a:t>
            </a:r>
            <a:r>
              <a:rPr lang="en-ID" sz="2300" dirty="0" err="1">
                <a:latin typeface="+mn-lt"/>
              </a:rPr>
              <a:t>mengungkap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hubungan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sebab-akibat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penelitian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deskriptif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tentang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perilaku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sosial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ekonomi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pendidikan</a:t>
            </a:r>
            <a:r>
              <a:rPr lang="en-ID" sz="2300" dirty="0">
                <a:latin typeface="+mn-lt"/>
              </a:rPr>
              <a:t>, </a:t>
            </a:r>
            <a:r>
              <a:rPr lang="en-ID" sz="2300" dirty="0" err="1">
                <a:latin typeface="+mn-lt"/>
              </a:rPr>
              <a:t>kesehatan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atau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budaya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masyarakat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baik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terkait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dengan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kearifan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lokal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maupun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perilaku</a:t>
            </a:r>
            <a:r>
              <a:rPr lang="en-ID" sz="2300" dirty="0">
                <a:latin typeface="+mn-lt"/>
              </a:rPr>
              <a:t> </a:t>
            </a:r>
            <a:r>
              <a:rPr lang="en-ID" sz="2300" dirty="0" err="1">
                <a:latin typeface="+mn-lt"/>
              </a:rPr>
              <a:t>kontemporer</a:t>
            </a:r>
            <a:r>
              <a:rPr lang="en-ID" sz="2300" dirty="0">
                <a:latin typeface="+mn-lt"/>
              </a:rPr>
              <a:t>.</a:t>
            </a:r>
            <a:endParaRPr lang="en-US" altLang="en-US" sz="23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50" y="4581128"/>
            <a:ext cx="2977596" cy="2135722"/>
          </a:xfrm>
        </p:spPr>
        <p:txBody>
          <a:bodyPr>
            <a:noAutofit/>
          </a:bodyPr>
          <a:lstStyle/>
          <a:p>
            <a:pPr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KREATIFITAS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KEWIRAUSAHAAN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8401A82-CBDE-4F36-8C40-23A28F2D2F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39022" y="908720"/>
            <a:ext cx="7431088" cy="509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>
                <a:latin typeface="+mn-lt"/>
              </a:rPr>
              <a:t>PKM-K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bertujuan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untuk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menumbuhkan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pemahaman</a:t>
            </a:r>
            <a:r>
              <a:rPr lang="en-ID" sz="2400" dirty="0">
                <a:latin typeface="+mn-lt"/>
              </a:rPr>
              <a:t> dan </a:t>
            </a:r>
            <a:r>
              <a:rPr lang="en-ID" sz="2400" dirty="0" err="1">
                <a:latin typeface="+mn-lt"/>
              </a:rPr>
              <a:t>keterampilan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mahasiswa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dalam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menghasilkan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komoditas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unik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serta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merintis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kewirausahaan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berorientasi</a:t>
            </a:r>
            <a:r>
              <a:rPr lang="en-ID" sz="2400" dirty="0">
                <a:latin typeface="+mn-lt"/>
              </a:rPr>
              <a:t> pada profit.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dirty="0" err="1">
                <a:latin typeface="+mn-lt"/>
              </a:rPr>
              <a:t>Dalam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hal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ini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lebih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mengutamakan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keunikan</a:t>
            </a:r>
            <a:r>
              <a:rPr lang="en-ID" sz="2400" dirty="0">
                <a:latin typeface="+mn-lt"/>
              </a:rPr>
              <a:t> dan </a:t>
            </a:r>
            <a:r>
              <a:rPr lang="en-ID" sz="2400" dirty="0" err="1">
                <a:latin typeface="+mn-lt"/>
              </a:rPr>
              <a:t>kemanfaatan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komoditas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usaha</a:t>
            </a:r>
            <a:r>
              <a:rPr lang="en-ID" sz="2400" dirty="0">
                <a:latin typeface="+mn-lt"/>
              </a:rPr>
              <a:t> (</a:t>
            </a:r>
            <a:r>
              <a:rPr lang="en-ID" sz="2400" dirty="0" err="1">
                <a:latin typeface="+mn-lt"/>
              </a:rPr>
              <a:t>ada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muatan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intelektual</a:t>
            </a:r>
            <a:r>
              <a:rPr lang="en-ID" sz="2400" dirty="0">
                <a:latin typeface="+mn-lt"/>
              </a:rPr>
              <a:t>) </a:t>
            </a:r>
            <a:r>
              <a:rPr lang="en-ID" sz="2400" dirty="0" err="1">
                <a:latin typeface="+mn-lt"/>
              </a:rPr>
              <a:t>daripada</a:t>
            </a:r>
            <a:r>
              <a:rPr lang="en-ID" sz="2400" dirty="0">
                <a:latin typeface="+mn-lt"/>
              </a:rPr>
              <a:t> profit. </a:t>
            </a:r>
            <a:r>
              <a:rPr lang="en-ID" sz="2400" dirty="0" err="1">
                <a:latin typeface="+mn-lt"/>
              </a:rPr>
              <a:t>Pelaku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utama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adalah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mahasiswa</a:t>
            </a:r>
            <a:r>
              <a:rPr lang="en-ID" sz="2400" dirty="0">
                <a:latin typeface="+mn-lt"/>
              </a:rPr>
              <a:t>, </a:t>
            </a:r>
            <a:r>
              <a:rPr lang="en-ID" sz="2400" dirty="0" err="1">
                <a:latin typeface="+mn-lt"/>
              </a:rPr>
              <a:t>sementara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pihak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lainnya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hanya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sebagai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faktor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pendukung</a:t>
            </a:r>
            <a:r>
              <a:rPr lang="en-ID" sz="2400" dirty="0">
                <a:latin typeface="+mn-lt"/>
              </a:rPr>
              <a:t>.</a:t>
            </a:r>
            <a:endParaRPr lang="en-US" alt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50" y="4653136"/>
            <a:ext cx="2857520" cy="2063714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  <a:br>
              <a:rPr lang="id-ID" altLang="en-US" sz="2800" b="1" dirty="0">
                <a:solidFill>
                  <a:schemeClr val="bg1"/>
                </a:solidFill>
                <a:latin typeface="+mn-lt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PENGABDIAN MASYARAKAT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6EBF29-25AB-458E-8511-8DA63F4C76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451350" y="571501"/>
            <a:ext cx="7431088" cy="328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>
                <a:latin typeface="+mn-lt"/>
              </a:rPr>
              <a:t>PKM-PM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bertujuan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untuk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menumbuhkan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empati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mahasiswa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kepada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persoalan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dihadapi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masyarakat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melalui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penerapan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iptek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kampus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menjadi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solusi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tepat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bagi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persoalan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atau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kebutuhan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masyarakat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tidak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berorientasi</a:t>
            </a:r>
            <a:r>
              <a:rPr lang="en-ID" sz="2400" dirty="0">
                <a:latin typeface="+mn-lt"/>
              </a:rPr>
              <a:t> pada profit.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>
            <a:extLst>
              <a:ext uri="{FF2B5EF4-FFF2-40B4-BE49-F238E27FC236}">
                <a16:creationId xmlns:a16="http://schemas.microsoft.com/office/drawing/2014/main" id="{101DEB88-F53B-4961-8E48-41EA81E15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42" y="5085184"/>
            <a:ext cx="3088538" cy="139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PENERAPAN IPTEKS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A7DDB65-7C2A-4CA7-B0D6-83B99A04800E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295006" y="745566"/>
            <a:ext cx="7431088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>
                <a:latin typeface="+mn-lt"/>
              </a:rPr>
              <a:t>PKM-PI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bertujuan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untuk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membuka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wawasan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iptek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mahasiswa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terhadap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persoalan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dihadapi</a:t>
            </a:r>
            <a:r>
              <a:rPr lang="en-ID" sz="2400" dirty="0">
                <a:latin typeface="+mn-lt"/>
              </a:rPr>
              <a:t> dunia </a:t>
            </a:r>
            <a:r>
              <a:rPr lang="en-ID" sz="2400" dirty="0" err="1">
                <a:latin typeface="+mn-lt"/>
              </a:rPr>
              <a:t>usaha</a:t>
            </a:r>
            <a:r>
              <a:rPr lang="en-ID" sz="2400" dirty="0">
                <a:latin typeface="+mn-lt"/>
              </a:rPr>
              <a:t> (</a:t>
            </a:r>
            <a:r>
              <a:rPr lang="en-ID" sz="2400" dirty="0" err="1">
                <a:latin typeface="+mn-lt"/>
              </a:rPr>
              <a:t>usaha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mikro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sampai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perusahaan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besar</a:t>
            </a:r>
            <a:r>
              <a:rPr lang="en-ID" sz="2400" dirty="0">
                <a:latin typeface="+mn-lt"/>
              </a:rPr>
              <a:t>) </a:t>
            </a:r>
            <a:r>
              <a:rPr lang="en-ID" sz="2400" dirty="0" err="1">
                <a:latin typeface="+mn-lt"/>
              </a:rPr>
              <a:t>atau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masyarakat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berorientasi</a:t>
            </a:r>
            <a:r>
              <a:rPr lang="en-ID" sz="2400" dirty="0">
                <a:latin typeface="+mn-lt"/>
              </a:rPr>
              <a:t> pada profit </a:t>
            </a:r>
            <a:r>
              <a:rPr lang="en-ID" sz="2400" dirty="0" err="1">
                <a:latin typeface="+mn-lt"/>
              </a:rPr>
              <a:t>seperti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bidan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memiliki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Klinik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Bersalin</a:t>
            </a:r>
            <a:r>
              <a:rPr lang="en-ID" sz="2400" dirty="0">
                <a:latin typeface="+mn-lt"/>
              </a:rPr>
              <a:t>, </a:t>
            </a:r>
            <a:r>
              <a:rPr lang="en-ID" sz="2400" dirty="0" err="1">
                <a:latin typeface="+mn-lt"/>
              </a:rPr>
              <a:t>petani</a:t>
            </a:r>
            <a:r>
              <a:rPr lang="en-ID" sz="2400" dirty="0">
                <a:latin typeface="+mn-lt"/>
              </a:rPr>
              <a:t>, </a:t>
            </a:r>
            <a:r>
              <a:rPr lang="en-ID" sz="2400" dirty="0" err="1">
                <a:latin typeface="+mn-lt"/>
              </a:rPr>
              <a:t>nelayan</a:t>
            </a:r>
            <a:r>
              <a:rPr lang="en-ID" sz="2400" dirty="0">
                <a:latin typeface="+mn-lt"/>
              </a:rPr>
              <a:t>, </a:t>
            </a:r>
            <a:r>
              <a:rPr lang="en-ID" sz="2400" dirty="0" err="1">
                <a:latin typeface="+mn-lt"/>
              </a:rPr>
              <a:t>pedagang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jamu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gendong</a:t>
            </a:r>
            <a:r>
              <a:rPr lang="en-ID" sz="2400" dirty="0">
                <a:latin typeface="+mn-lt"/>
              </a:rPr>
              <a:t>, </a:t>
            </a:r>
            <a:r>
              <a:rPr lang="en-ID" sz="2400" dirty="0" err="1">
                <a:latin typeface="+mn-lt"/>
              </a:rPr>
              <a:t>tukang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becak</a:t>
            </a:r>
            <a:r>
              <a:rPr lang="en-ID" sz="2400" dirty="0">
                <a:latin typeface="+mn-lt"/>
              </a:rPr>
              <a:t> dan lain-lain.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dirty="0">
                <a:latin typeface="+mn-lt"/>
              </a:rPr>
              <a:t>Solusi </a:t>
            </a:r>
            <a:r>
              <a:rPr lang="en-ID" sz="2400" dirty="0" err="1">
                <a:latin typeface="+mn-lt"/>
              </a:rPr>
              <a:t>iptek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diimplementasikan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harus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merupakan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respon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persoalan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prioritas</a:t>
            </a:r>
            <a:r>
              <a:rPr lang="en-ID" sz="2400" dirty="0">
                <a:latin typeface="+mn-lt"/>
              </a:rPr>
              <a:t> yang </a:t>
            </a:r>
            <a:r>
              <a:rPr lang="en-ID" sz="2400" dirty="0" err="1">
                <a:latin typeface="+mn-lt"/>
              </a:rPr>
              <a:t>disampaikan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calon</a:t>
            </a:r>
            <a:r>
              <a:rPr lang="en-ID" sz="2400" dirty="0">
                <a:latin typeface="+mn-lt"/>
              </a:rPr>
              <a:t> </a:t>
            </a:r>
            <a:r>
              <a:rPr lang="en-ID" sz="2400" dirty="0" err="1">
                <a:latin typeface="+mn-lt"/>
              </a:rPr>
              <a:t>mitra</a:t>
            </a:r>
            <a:r>
              <a:rPr lang="en-ID" sz="2400" dirty="0">
                <a:latin typeface="+mn-lt"/>
              </a:rPr>
              <a:t>.</a:t>
            </a:r>
            <a:endParaRPr lang="en-US" alt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0DD458-1D67-466C-9B47-3D3FF6DCC5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7887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4F49B987-95BA-448D-A2C1-17DBEABE7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74" y="5157192"/>
            <a:ext cx="2520280" cy="139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KARSA CIPTA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A5144-9695-4B45-A9C2-9872D10416F0}"/>
              </a:ext>
            </a:extLst>
          </p:cNvPr>
          <p:cNvSpPr txBox="1"/>
          <p:nvPr/>
        </p:nvSpPr>
        <p:spPr>
          <a:xfrm>
            <a:off x="4367014" y="764704"/>
            <a:ext cx="7560840" cy="4608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/>
              <a:t>PKM-KC</a:t>
            </a:r>
            <a:r>
              <a:rPr lang="en-ID" sz="2400" dirty="0"/>
              <a:t> </a:t>
            </a:r>
            <a:r>
              <a:rPr lang="en-ID" sz="2400" dirty="0" err="1"/>
              <a:t>bertujuan</a:t>
            </a:r>
            <a:r>
              <a:rPr lang="en-ID" sz="2400" dirty="0"/>
              <a:t> </a:t>
            </a:r>
            <a:r>
              <a:rPr lang="en-ID" sz="2400" dirty="0" err="1"/>
              <a:t>membentuk</a:t>
            </a:r>
            <a:r>
              <a:rPr lang="en-ID" sz="2400" dirty="0"/>
              <a:t> </a:t>
            </a:r>
            <a:r>
              <a:rPr lang="en-ID" sz="2400" dirty="0" err="1"/>
              <a:t>kemampuan</a:t>
            </a:r>
            <a:r>
              <a:rPr lang="en-ID" sz="2400" dirty="0"/>
              <a:t> </a:t>
            </a: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mengkreasikan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yang </a:t>
            </a:r>
            <a:r>
              <a:rPr lang="en-ID" sz="2400" dirty="0" err="1"/>
              <a:t>baru</a:t>
            </a:r>
            <a:r>
              <a:rPr lang="en-ID" sz="2400" dirty="0"/>
              <a:t> dan </a:t>
            </a:r>
            <a:r>
              <a:rPr lang="en-ID" sz="2400" dirty="0" err="1"/>
              <a:t>fungsional</a:t>
            </a:r>
            <a:r>
              <a:rPr lang="en-ID" sz="2400" dirty="0"/>
              <a:t>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dasar</a:t>
            </a:r>
            <a:r>
              <a:rPr lang="en-ID" sz="2400" dirty="0"/>
              <a:t> </a:t>
            </a:r>
            <a:r>
              <a:rPr lang="en-ID" sz="2400" dirty="0" err="1"/>
              <a:t>karsa</a:t>
            </a:r>
            <a:r>
              <a:rPr lang="en-ID" sz="2400" dirty="0"/>
              <a:t> dan </a:t>
            </a:r>
            <a:r>
              <a:rPr lang="en-ID" sz="2400" dirty="0" err="1"/>
              <a:t>nalarnya</a:t>
            </a:r>
            <a:r>
              <a:rPr lang="en-ID" sz="2400" dirty="0"/>
              <a:t>. </a:t>
            </a:r>
            <a:r>
              <a:rPr lang="en-ID" sz="2400" dirty="0" err="1"/>
              <a:t>Karya</a:t>
            </a:r>
            <a:r>
              <a:rPr lang="en-ID" sz="2400" dirty="0"/>
              <a:t> </a:t>
            </a:r>
            <a:r>
              <a:rPr lang="en-ID" sz="2400" dirty="0" err="1"/>
              <a:t>cipta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saja</a:t>
            </a:r>
            <a:r>
              <a:rPr lang="en-ID" sz="2400" dirty="0"/>
              <a:t> </a:t>
            </a:r>
            <a:r>
              <a:rPr lang="en-ID" sz="2400" dirty="0" err="1"/>
              <a:t>belum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kemanfaatan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pihak</a:t>
            </a:r>
            <a:r>
              <a:rPr lang="en-ID" sz="2400" dirty="0"/>
              <a:t> lain.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/>
              <a:t>PKM-KC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meniru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eksisting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di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luar</a:t>
            </a:r>
            <a:r>
              <a:rPr lang="en-ID" sz="2400" dirty="0"/>
              <a:t> negeri, </a:t>
            </a:r>
            <a:r>
              <a:rPr lang="en-ID" sz="2400" dirty="0" err="1"/>
              <a:t>kecuali</a:t>
            </a:r>
            <a:r>
              <a:rPr lang="en-ID" sz="2400" dirty="0"/>
              <a:t> </a:t>
            </a:r>
            <a:r>
              <a:rPr lang="en-ID" sz="2400" dirty="0" err="1"/>
              <a:t>memodifikasi</a:t>
            </a:r>
            <a:r>
              <a:rPr lang="en-ID" sz="2400" dirty="0"/>
              <a:t> </a:t>
            </a:r>
            <a:r>
              <a:rPr lang="en-ID" sz="2400" dirty="0" err="1"/>
              <a:t>prinsip</a:t>
            </a:r>
            <a:r>
              <a:rPr lang="en-ID" sz="2400" dirty="0"/>
              <a:t> dan/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fungsinya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9258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5A27-CB95-4FE4-9889-13B4F765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A33FC9-BE82-4BF6-AAEF-46F48AFE8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8"/>
            <a:ext cx="12187312" cy="6856142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C6F4313A-D12F-4701-89C6-9CEFC9CE5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58" y="4538059"/>
            <a:ext cx="2808311" cy="204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GAGASAN FUTURISTIK KONSTRUKTIF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F8F7D-2446-4B8E-AB9B-4144C24793E7}"/>
              </a:ext>
            </a:extLst>
          </p:cNvPr>
          <p:cNvSpPr txBox="1"/>
          <p:nvPr/>
        </p:nvSpPr>
        <p:spPr>
          <a:xfrm>
            <a:off x="4367014" y="764704"/>
            <a:ext cx="7560840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/>
              <a:t>PKM-GFK</a:t>
            </a:r>
            <a:r>
              <a:rPr lang="en-ID" sz="2400" dirty="0"/>
              <a:t> </a:t>
            </a:r>
            <a:r>
              <a:rPr lang="en-ID" sz="2400" dirty="0" err="1"/>
              <a:t>bertujuan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memotivasi</a:t>
            </a:r>
            <a:r>
              <a:rPr lang="en-ID" sz="2400" dirty="0"/>
              <a:t> </a:t>
            </a:r>
            <a:r>
              <a:rPr lang="en-ID" sz="2400" dirty="0" err="1"/>
              <a:t>partisipasi</a:t>
            </a:r>
            <a:r>
              <a:rPr lang="en-ID" sz="2400" dirty="0"/>
              <a:t> </a:t>
            </a: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mengelola</a:t>
            </a:r>
            <a:r>
              <a:rPr lang="en-ID" sz="2400" dirty="0"/>
              <a:t> </a:t>
            </a:r>
            <a:r>
              <a:rPr lang="en-ID" sz="2400" dirty="0" err="1"/>
              <a:t>imajinasi</a:t>
            </a:r>
            <a:r>
              <a:rPr lang="en-ID" sz="2400" dirty="0"/>
              <a:t>, </a:t>
            </a:r>
            <a:r>
              <a:rPr lang="en-ID" sz="2400" dirty="0" err="1"/>
              <a:t>persepsi</a:t>
            </a:r>
            <a:r>
              <a:rPr lang="en-ID" sz="2400" dirty="0"/>
              <a:t> dan </a:t>
            </a:r>
            <a:r>
              <a:rPr lang="en-ID" sz="2400" dirty="0" err="1"/>
              <a:t>nalarnya</a:t>
            </a:r>
            <a:r>
              <a:rPr lang="en-ID" sz="2400" dirty="0"/>
              <a:t>, </a:t>
            </a:r>
            <a:r>
              <a:rPr lang="en-ID" sz="2400" dirty="0" err="1"/>
              <a:t>memikirkan</a:t>
            </a:r>
            <a:r>
              <a:rPr lang="en-ID" sz="2400" dirty="0"/>
              <a:t> tata </a:t>
            </a:r>
            <a:r>
              <a:rPr lang="en-ID" sz="2400" dirty="0" err="1"/>
              <a:t>kelola</a:t>
            </a:r>
            <a:r>
              <a:rPr lang="en-ID" sz="2400" dirty="0"/>
              <a:t> yang </a:t>
            </a:r>
            <a:r>
              <a:rPr lang="en-ID" sz="2400" dirty="0" err="1"/>
              <a:t>futuristik</a:t>
            </a:r>
            <a:r>
              <a:rPr lang="en-ID" sz="2400" dirty="0"/>
              <a:t> </a:t>
            </a:r>
            <a:r>
              <a:rPr lang="en-ID" sz="2400" dirty="0" err="1"/>
              <a:t>namun</a:t>
            </a:r>
            <a:r>
              <a:rPr lang="en-ID" sz="2400" dirty="0"/>
              <a:t> </a:t>
            </a:r>
            <a:r>
              <a:rPr lang="en-ID" sz="2400" dirty="0" err="1"/>
              <a:t>konstruktif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pencapaian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SDGs di Indonesia </a:t>
            </a:r>
            <a:r>
              <a:rPr lang="en-ID" sz="2400" dirty="0" err="1"/>
              <a:t>maupun</a:t>
            </a:r>
            <a:r>
              <a:rPr lang="en-ID" sz="2400" dirty="0"/>
              <a:t> </a:t>
            </a:r>
            <a:r>
              <a:rPr lang="en-ID" sz="2400" dirty="0" err="1"/>
              <a:t>solusi</a:t>
            </a:r>
            <a:r>
              <a:rPr lang="en-ID" sz="2400" dirty="0"/>
              <a:t> </a:t>
            </a:r>
            <a:r>
              <a:rPr lang="en-ID" sz="2400" dirty="0" err="1"/>
              <a:t>keprihatinan</a:t>
            </a:r>
            <a:r>
              <a:rPr lang="en-ID" sz="2400" dirty="0"/>
              <a:t> </a:t>
            </a:r>
            <a:r>
              <a:rPr lang="en-ID" sz="2400" dirty="0" err="1"/>
              <a:t>bangsa</a:t>
            </a:r>
            <a:r>
              <a:rPr lang="en-ID" sz="2400" dirty="0"/>
              <a:t> Indonesia.</a:t>
            </a:r>
          </a:p>
        </p:txBody>
      </p:sp>
    </p:spTree>
    <p:extLst>
      <p:ext uri="{BB962C8B-B14F-4D97-AF65-F5344CB8AC3E}">
        <p14:creationId xmlns:p14="http://schemas.microsoft.com/office/powerpoint/2010/main" val="159712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37C9-F938-4BE7-A5F3-422FF228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CD2A58-8902-48AB-9740-F1D33064A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413" cy="6857887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F2C71BA9-E32E-4FA8-A2B3-BBD841400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59" y="4859562"/>
            <a:ext cx="2520280" cy="172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GAGASAM TERTULIS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BCA31-C6CE-406B-B649-4151D286ECBC}"/>
              </a:ext>
            </a:extLst>
          </p:cNvPr>
          <p:cNvSpPr txBox="1"/>
          <p:nvPr/>
        </p:nvSpPr>
        <p:spPr>
          <a:xfrm>
            <a:off x="4367014" y="764704"/>
            <a:ext cx="7560840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/>
              <a:t>PKM-GT</a:t>
            </a:r>
            <a:r>
              <a:rPr lang="en-ID" sz="2400" dirty="0"/>
              <a:t> </a:t>
            </a:r>
            <a:r>
              <a:rPr lang="en-ID" sz="2400" dirty="0" err="1"/>
              <a:t>bertujuan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daya</a:t>
            </a:r>
            <a:r>
              <a:rPr lang="en-ID" sz="2400" dirty="0"/>
              <a:t> </a:t>
            </a:r>
            <a:r>
              <a:rPr lang="en-ID" sz="2400" dirty="0" err="1"/>
              <a:t>imajinasi</a:t>
            </a:r>
            <a:r>
              <a:rPr lang="en-ID" sz="2400" dirty="0"/>
              <a:t> </a:t>
            </a: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merespon</a:t>
            </a:r>
            <a:r>
              <a:rPr lang="en-ID" sz="2400" dirty="0"/>
              <a:t> </a:t>
            </a:r>
            <a:r>
              <a:rPr lang="en-ID" sz="2400" dirty="0" err="1"/>
              <a:t>tantangan</a:t>
            </a:r>
            <a:r>
              <a:rPr lang="en-ID" sz="2400" dirty="0"/>
              <a:t> zaman, </a:t>
            </a:r>
            <a:r>
              <a:rPr lang="en-ID" sz="2400" dirty="0" err="1"/>
              <a:t>umumnya</a:t>
            </a:r>
            <a:r>
              <a:rPr lang="en-ID" sz="2400" dirty="0"/>
              <a:t> </a:t>
            </a:r>
            <a:r>
              <a:rPr lang="en-ID" sz="2400" dirty="0" err="1"/>
              <a:t>berupa</a:t>
            </a:r>
            <a:r>
              <a:rPr lang="en-ID" sz="2400" dirty="0"/>
              <a:t> </a:t>
            </a:r>
            <a:r>
              <a:rPr lang="en-ID" sz="2400" dirty="0" err="1"/>
              <a:t>konsep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dan/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pengembangan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berbangsa</a:t>
            </a:r>
            <a:r>
              <a:rPr lang="en-ID" sz="2400" dirty="0"/>
              <a:t>,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futuristik</a:t>
            </a:r>
            <a:r>
              <a:rPr lang="en-ID" sz="2400" dirty="0"/>
              <a:t>, </a:t>
            </a:r>
            <a:r>
              <a:rPr lang="en-ID" sz="2400" dirty="0" err="1"/>
              <a:t>jangka</a:t>
            </a:r>
            <a:r>
              <a:rPr lang="en-ID" sz="2400" dirty="0"/>
              <a:t> </a:t>
            </a:r>
            <a:r>
              <a:rPr lang="en-ID" sz="2400" dirty="0" err="1"/>
              <a:t>panjang</a:t>
            </a:r>
            <a:r>
              <a:rPr lang="en-ID" sz="2400" dirty="0"/>
              <a:t>, </a:t>
            </a:r>
            <a:r>
              <a:rPr lang="en-ID" sz="2400" dirty="0" err="1"/>
              <a:t>tetapi</a:t>
            </a:r>
            <a:r>
              <a:rPr lang="en-ID" sz="2400" dirty="0"/>
              <a:t> </a:t>
            </a:r>
            <a:r>
              <a:rPr lang="en-ID" sz="2400" dirty="0" err="1"/>
              <a:t>berpotensi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direalisasikan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635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F8DE-47B7-4585-BAC3-41A01E77D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8B6209-10D5-4B83-82EF-854A6E4799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614" cy="6858000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B27159D9-9A52-48FD-945F-FC901CAA1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56" y="5184389"/>
            <a:ext cx="2675997" cy="139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  <a:endParaRPr lang="en-US" altLang="en-US" sz="2800" b="1" dirty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ARTIKEL ILMIAH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6D2DA-FEC4-4AD4-8972-3CDC4D4E343F}"/>
              </a:ext>
            </a:extLst>
          </p:cNvPr>
          <p:cNvSpPr txBox="1"/>
          <p:nvPr/>
        </p:nvSpPr>
        <p:spPr>
          <a:xfrm>
            <a:off x="4367014" y="764704"/>
            <a:ext cx="7560840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/>
              <a:t>PKM-AI</a:t>
            </a:r>
            <a:r>
              <a:rPr lang="en-ID" sz="2400" dirty="0"/>
              <a:t> </a:t>
            </a:r>
            <a:r>
              <a:rPr lang="en-ID" sz="2400" dirty="0" err="1"/>
              <a:t>bertujuan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pengalaman</a:t>
            </a:r>
            <a:r>
              <a:rPr lang="en-ID" sz="2400" dirty="0"/>
              <a:t> </a:t>
            </a: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menghasilkan</a:t>
            </a:r>
            <a:r>
              <a:rPr lang="en-ID" sz="2400" dirty="0"/>
              <a:t> </a:t>
            </a:r>
            <a:r>
              <a:rPr lang="en-ID" sz="2400" dirty="0" err="1"/>
              <a:t>karya</a:t>
            </a:r>
            <a:r>
              <a:rPr lang="en-ID" sz="2400" dirty="0"/>
              <a:t> </a:t>
            </a:r>
            <a:r>
              <a:rPr lang="en-ID" sz="2400" dirty="0" err="1"/>
              <a:t>tulis</a:t>
            </a:r>
            <a:r>
              <a:rPr lang="en-ID" sz="2400" dirty="0"/>
              <a:t> </a:t>
            </a:r>
            <a:r>
              <a:rPr lang="en-ID" sz="2400" dirty="0" err="1"/>
              <a:t>ilmiah</a:t>
            </a:r>
            <a:r>
              <a:rPr lang="en-ID" sz="2400" dirty="0"/>
              <a:t>. </a:t>
            </a:r>
            <a:r>
              <a:rPr lang="en-ID" sz="2400" dirty="0" err="1"/>
              <a:t>Merupakan</a:t>
            </a:r>
            <a:r>
              <a:rPr lang="en-ID" sz="2400" dirty="0"/>
              <a:t> program </a:t>
            </a:r>
            <a:r>
              <a:rPr lang="en-ID" sz="2400" dirty="0" err="1"/>
              <a:t>penulisan</a:t>
            </a:r>
            <a:r>
              <a:rPr lang="en-ID" sz="2400" dirty="0"/>
              <a:t> </a:t>
            </a:r>
            <a:r>
              <a:rPr lang="en-ID" sz="2400" dirty="0" err="1"/>
              <a:t>artikel</a:t>
            </a:r>
            <a:r>
              <a:rPr lang="en-ID" sz="2400" dirty="0"/>
              <a:t> </a:t>
            </a:r>
            <a:r>
              <a:rPr lang="en-ID" sz="2400" dirty="0" err="1"/>
              <a:t>ilmiah</a:t>
            </a:r>
            <a:r>
              <a:rPr lang="en-ID" sz="2400" dirty="0"/>
              <a:t> yang </a:t>
            </a:r>
            <a:r>
              <a:rPr lang="en-ID" sz="2400" dirty="0" err="1"/>
              <a:t>bersumber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akademik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pendidikan</a:t>
            </a:r>
            <a:r>
              <a:rPr lang="en-ID" sz="2400" dirty="0"/>
              <a:t>, </a:t>
            </a:r>
            <a:r>
              <a:rPr lang="en-ID" sz="2400" dirty="0" err="1"/>
              <a:t>penelitian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pengabdian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r>
              <a:rPr lang="en-ID" sz="2400" dirty="0"/>
              <a:t> (</a:t>
            </a:r>
            <a:r>
              <a:rPr lang="en-ID" sz="2400" dirty="0" err="1"/>
              <a:t>misalnya</a:t>
            </a:r>
            <a:r>
              <a:rPr lang="en-ID" sz="2400" dirty="0"/>
              <a:t> </a:t>
            </a:r>
            <a:r>
              <a:rPr lang="en-ID" sz="2400" dirty="0" err="1"/>
              <a:t>studi</a:t>
            </a:r>
            <a:r>
              <a:rPr lang="en-ID" sz="2400" dirty="0"/>
              <a:t> </a:t>
            </a:r>
            <a:r>
              <a:rPr lang="en-ID" sz="2400" dirty="0" err="1"/>
              <a:t>kasus</a:t>
            </a:r>
            <a:r>
              <a:rPr lang="en-ID" sz="2400" dirty="0"/>
              <a:t>, </a:t>
            </a:r>
            <a:r>
              <a:rPr lang="en-ID" sz="2400" dirty="0" err="1"/>
              <a:t>praktik</a:t>
            </a:r>
            <a:r>
              <a:rPr lang="en-ID" sz="2400" dirty="0"/>
              <a:t> </a:t>
            </a:r>
            <a:r>
              <a:rPr lang="en-ID" sz="2400" dirty="0" err="1"/>
              <a:t>lapang</a:t>
            </a:r>
            <a:r>
              <a:rPr lang="en-ID" sz="2400" dirty="0"/>
              <a:t>, KKN, PKM, </a:t>
            </a:r>
            <a:r>
              <a:rPr lang="en-ID" sz="2400" dirty="0" err="1"/>
              <a:t>magang</a:t>
            </a:r>
            <a:r>
              <a:rPr lang="en-ID" sz="2400" dirty="0"/>
              <a:t>) yang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</a:t>
            </a:r>
            <a:r>
              <a:rPr lang="en-ID" sz="2400" dirty="0" err="1"/>
              <a:t>kelompok</a:t>
            </a:r>
            <a:r>
              <a:rPr lang="en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4264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E3D5D-ACDC-4A73-AD86-04F73F01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463987-CF66-4215-B92B-B2DFB906B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" y="0"/>
            <a:ext cx="12190614" cy="6858000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CAACC30E-E4D1-4575-A86C-A55E46B7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50" y="5194946"/>
            <a:ext cx="2736303" cy="139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ROGRAM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KREATI</a:t>
            </a: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ITAS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MAHASISWA</a:t>
            </a:r>
          </a:p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KARYA INOVATIF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DAA0B-55EB-4E93-AA03-3F289F304E40}"/>
              </a:ext>
            </a:extLst>
          </p:cNvPr>
          <p:cNvSpPr txBox="1"/>
          <p:nvPr/>
        </p:nvSpPr>
        <p:spPr>
          <a:xfrm>
            <a:off x="4367014" y="764704"/>
            <a:ext cx="7560840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D" sz="2400" b="1" dirty="0"/>
              <a:t>PKM-KI</a:t>
            </a:r>
            <a:r>
              <a:rPr lang="en-ID" sz="2400" dirty="0"/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dirancang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untuk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menumbuhkan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kepekaan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mahasiswa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terhadap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problematika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faktual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di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masyarakat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atau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dunia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usaha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, dan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sekaligus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mengasah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kreativitas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mahasiswa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untuk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menghasilkan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karya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fungsional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inovatif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yang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solutif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berbasis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ID" sz="2400" b="0" i="0" u="none" strike="noStrike" baseline="0" dirty="0" err="1">
                <a:solidFill>
                  <a:srgbClr val="000000"/>
                </a:solidFill>
              </a:rPr>
              <a:t>iptek</a:t>
            </a:r>
            <a:r>
              <a:rPr lang="en-ID" sz="2400" b="0" i="0" u="none" strike="noStrike" baseline="0" dirty="0">
                <a:solidFill>
                  <a:srgbClr val="000000"/>
                </a:solidFill>
              </a:rPr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0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68396" y="5328220"/>
            <a:ext cx="3937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TRI DARMA</a:t>
            </a:r>
          </a:p>
          <a:p>
            <a:pPr eaLnBrk="1" hangingPunct="1">
              <a:buClr>
                <a:schemeClr val="accent1"/>
              </a:buClr>
              <a:buSzPct val="8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PERGURUAN TINGGI</a:t>
            </a:r>
          </a:p>
        </p:txBody>
      </p:sp>
      <p:pic>
        <p:nvPicPr>
          <p:cNvPr id="6" name="Picture 6" descr="G:\Logo UN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375" y="3135277"/>
            <a:ext cx="2090782" cy="87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6427726" y="260649"/>
            <a:ext cx="2871702" cy="269124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/>
              <a:t>PENDIDIKAN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/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/>
              <a:t>PENGAJARAN</a:t>
            </a:r>
          </a:p>
        </p:txBody>
      </p:sp>
      <p:sp>
        <p:nvSpPr>
          <p:cNvPr id="8" name="Oval 7"/>
          <p:cNvSpPr/>
          <p:nvPr/>
        </p:nvSpPr>
        <p:spPr>
          <a:xfrm>
            <a:off x="8783653" y="3575781"/>
            <a:ext cx="2749105" cy="259290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/>
              <a:t>PENGABDIAN </a:t>
            </a:r>
            <a:r>
              <a:rPr lang="en-US" sz="2400" b="1" dirty="0"/>
              <a:t>KE</a:t>
            </a:r>
            <a:r>
              <a:rPr lang="id-ID" sz="2400" b="1" dirty="0"/>
              <a:t>PADA MASYARAKAT</a:t>
            </a:r>
          </a:p>
        </p:txBody>
      </p:sp>
      <p:sp>
        <p:nvSpPr>
          <p:cNvPr id="9" name="Oval 8"/>
          <p:cNvSpPr/>
          <p:nvPr/>
        </p:nvSpPr>
        <p:spPr>
          <a:xfrm>
            <a:off x="4299015" y="3572397"/>
            <a:ext cx="2644485" cy="259228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dirty="0"/>
              <a:t>PENELITIAN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9178278" y="2431605"/>
            <a:ext cx="864100" cy="10349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7038887" y="5087095"/>
            <a:ext cx="164937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5702783" y="2496647"/>
            <a:ext cx="824471" cy="9698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A642AD-C8D1-461B-87FE-A0DE81901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"/>
            <a:ext cx="12190413" cy="68578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6E22AE-7842-4995-BA5E-421F6EA8515A}"/>
              </a:ext>
            </a:extLst>
          </p:cNvPr>
          <p:cNvSpPr txBox="1"/>
          <p:nvPr/>
        </p:nvSpPr>
        <p:spPr>
          <a:xfrm>
            <a:off x="4295006" y="692697"/>
            <a:ext cx="74168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 dirty="0" err="1"/>
              <a:t>Mahasiswa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bergabung</a:t>
            </a:r>
            <a:r>
              <a:rPr lang="en-ID" sz="2400" dirty="0"/>
              <a:t> pada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2 </a:t>
            </a:r>
            <a:r>
              <a:rPr lang="en-ID" sz="2400" dirty="0" err="1"/>
              <a:t>tim</a:t>
            </a:r>
            <a:r>
              <a:rPr lang="en-ID" sz="2400" dirty="0"/>
              <a:t> </a:t>
            </a:r>
            <a:r>
              <a:rPr lang="en-ID" sz="2400" dirty="0" err="1"/>
              <a:t>pengusul</a:t>
            </a:r>
            <a:r>
              <a:rPr lang="en-ID" sz="2400" dirty="0"/>
              <a:t> proposal PKM 5 </a:t>
            </a:r>
            <a:r>
              <a:rPr lang="en-ID" sz="2400" dirty="0" err="1"/>
              <a:t>Bidang</a:t>
            </a:r>
            <a:r>
              <a:rPr lang="en-ID" sz="2400" dirty="0"/>
              <a:t> </a:t>
            </a:r>
            <a:r>
              <a:rPr lang="en-ID" sz="2400" dirty="0" err="1"/>
              <a:t>tetapi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terlibat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2 </a:t>
            </a:r>
            <a:r>
              <a:rPr lang="en-ID" sz="2400" dirty="0" err="1"/>
              <a:t>judul</a:t>
            </a:r>
            <a:r>
              <a:rPr lang="en-ID" sz="2400" dirty="0"/>
              <a:t> proposal yang </a:t>
            </a:r>
            <a:r>
              <a:rPr lang="en-ID" sz="2400" dirty="0" err="1"/>
              <a:t>didanai</a:t>
            </a:r>
            <a:r>
              <a:rPr lang="en-ID" sz="2400" dirty="0"/>
              <a:t> (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ketua</a:t>
            </a:r>
            <a:r>
              <a:rPr lang="en-ID" sz="2400" dirty="0"/>
              <a:t> dan </a:t>
            </a:r>
            <a:r>
              <a:rPr lang="en-ID" sz="2400" dirty="0" err="1"/>
              <a:t>anggota</a:t>
            </a:r>
            <a:r>
              <a:rPr lang="en-ID" sz="2400" dirty="0"/>
              <a:t>,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keduanya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). </a:t>
            </a:r>
            <a:r>
              <a:rPr lang="en-ID" sz="2400" dirty="0" err="1"/>
              <a:t>Ketentuan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juga </a:t>
            </a:r>
            <a:r>
              <a:rPr lang="en-ID" sz="2400" dirty="0" err="1"/>
              <a:t>berlaku</a:t>
            </a:r>
            <a:r>
              <a:rPr lang="en-ID" sz="2400" dirty="0"/>
              <a:t> pada PKM-AI, PKM-GT dan PKMGFK.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 dirty="0" err="1"/>
              <a:t>Dosen</a:t>
            </a:r>
            <a:r>
              <a:rPr lang="en-ID" sz="2400" dirty="0"/>
              <a:t> </a:t>
            </a:r>
            <a:r>
              <a:rPr lang="en-ID" sz="2400" dirty="0" err="1"/>
              <a:t>Pendamping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mendampingi</a:t>
            </a:r>
            <a:r>
              <a:rPr lang="en-ID" sz="2400" dirty="0"/>
              <a:t> </a:t>
            </a:r>
            <a:r>
              <a:rPr lang="en-ID" sz="2400" dirty="0" err="1"/>
              <a:t>maksimal</a:t>
            </a:r>
            <a:r>
              <a:rPr lang="en-ID" sz="2400" dirty="0"/>
              <a:t> 10 </a:t>
            </a:r>
            <a:r>
              <a:rPr lang="en-ID" sz="2400" dirty="0" err="1"/>
              <a:t>tim</a:t>
            </a:r>
            <a:r>
              <a:rPr lang="en-ID" sz="2400" dirty="0"/>
              <a:t> </a:t>
            </a:r>
            <a:r>
              <a:rPr lang="en-ID" sz="2400" dirty="0" err="1"/>
              <a:t>pengusul</a:t>
            </a:r>
            <a:r>
              <a:rPr lang="en-ID" sz="2400" dirty="0"/>
              <a:t> proposal PKM yang </a:t>
            </a:r>
            <a:r>
              <a:rPr lang="en-ID" sz="2400" dirty="0" err="1"/>
              <a:t>diajukan</a:t>
            </a:r>
            <a:r>
              <a:rPr lang="en-ID" sz="2400" dirty="0"/>
              <a:t> di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jenis</a:t>
            </a:r>
            <a:r>
              <a:rPr lang="en-ID" sz="2400" dirty="0"/>
              <a:t> PKM.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sz="2400" dirty="0" err="1"/>
              <a:t>Dosen</a:t>
            </a:r>
            <a:r>
              <a:rPr lang="en-ID" sz="2400" dirty="0"/>
              <a:t> </a:t>
            </a:r>
            <a:r>
              <a:rPr lang="en-ID" sz="2400" dirty="0" err="1"/>
              <a:t>Pendamping</a:t>
            </a:r>
            <a:r>
              <a:rPr lang="en-ID" sz="2400" dirty="0"/>
              <a:t> </a:t>
            </a:r>
            <a:r>
              <a:rPr lang="en-ID" sz="2400" dirty="0" err="1"/>
              <a:t>belum</a:t>
            </a:r>
            <a:r>
              <a:rPr lang="en-ID" sz="2400" dirty="0"/>
              <a:t> </a:t>
            </a:r>
            <a:r>
              <a:rPr lang="en-ID" sz="2400" dirty="0" err="1"/>
              <a:t>memiliki</a:t>
            </a:r>
            <a:r>
              <a:rPr lang="en-ID" sz="2400" dirty="0"/>
              <a:t> NIDN </a:t>
            </a:r>
            <a:r>
              <a:rPr lang="en-ID" sz="2400" dirty="0" err="1"/>
              <a:t>atau</a:t>
            </a:r>
            <a:r>
              <a:rPr lang="en-ID" sz="2400" dirty="0"/>
              <a:t> NIDK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NIP </a:t>
            </a:r>
            <a:r>
              <a:rPr lang="en-ID" sz="2400" dirty="0" err="1"/>
              <a:t>atau</a:t>
            </a:r>
            <a:r>
              <a:rPr lang="en-ID" sz="2400" dirty="0"/>
              <a:t> NIK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surat</a:t>
            </a:r>
            <a:r>
              <a:rPr lang="en-ID" sz="2400" dirty="0"/>
              <a:t> </a:t>
            </a:r>
            <a:r>
              <a:rPr lang="en-ID" sz="2400" dirty="0" err="1"/>
              <a:t>pernyataan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Pimpinan</a:t>
            </a:r>
            <a:r>
              <a:rPr lang="en-ID" sz="2400" dirty="0"/>
              <a:t> </a:t>
            </a:r>
            <a:r>
              <a:rPr lang="en-ID" sz="2400" dirty="0" err="1"/>
              <a:t>Perguruan</a:t>
            </a:r>
            <a:r>
              <a:rPr lang="en-ID" sz="2400" dirty="0"/>
              <a:t> Tinggi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r>
              <a:rPr lang="en-ID" sz="2400" dirty="0"/>
              <a:t> yang </a:t>
            </a:r>
            <a:r>
              <a:rPr lang="en-ID" sz="2400" dirty="0" err="1"/>
              <a:t>bersangkutan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dosen</a:t>
            </a:r>
            <a:r>
              <a:rPr lang="en-ID" sz="2400" dirty="0"/>
              <a:t> </a:t>
            </a:r>
            <a:r>
              <a:rPr lang="en-ID" sz="2400" dirty="0" err="1"/>
              <a:t>Perguruan</a:t>
            </a:r>
            <a:r>
              <a:rPr lang="en-ID" sz="2400" dirty="0"/>
              <a:t> Tinggi </a:t>
            </a:r>
            <a:r>
              <a:rPr lang="en-ID" sz="2400" dirty="0" err="1"/>
              <a:t>terkait</a:t>
            </a:r>
            <a:r>
              <a:rPr lang="en-ID" sz="2400" dirty="0"/>
              <a:t>. </a:t>
            </a: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A9604852-D7ED-4710-94EE-028CBCD00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50" y="5501304"/>
            <a:ext cx="2736303" cy="75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PENGUSULAN PROPOSAL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8760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DB35-1441-4706-84A1-277D6B20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49DFBA-77AC-4C2B-97F7-DACECA0CC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413" cy="6857887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BDCFFDF2-7EA9-41E3-A704-270D2F733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50" y="5501304"/>
            <a:ext cx="2736303" cy="107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KLASTERISASI PERGURUAN TINGGI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A72F98A-0A00-4F99-87CB-5BDD97DAE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54376"/>
              </p:ext>
            </p:extLst>
          </p:nvPr>
        </p:nvGraphicFramePr>
        <p:xfrm>
          <a:off x="4078982" y="2314659"/>
          <a:ext cx="7675048" cy="40035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98383">
                  <a:extLst>
                    <a:ext uri="{9D8B030D-6E8A-4147-A177-3AD203B41FA5}">
                      <a16:colId xmlns:a16="http://schemas.microsoft.com/office/drawing/2014/main" val="2511908291"/>
                    </a:ext>
                  </a:extLst>
                </a:gridCol>
                <a:gridCol w="1827273">
                  <a:extLst>
                    <a:ext uri="{9D8B030D-6E8A-4147-A177-3AD203B41FA5}">
                      <a16:colId xmlns:a16="http://schemas.microsoft.com/office/drawing/2014/main" val="1694030952"/>
                    </a:ext>
                  </a:extLst>
                </a:gridCol>
                <a:gridCol w="1451303">
                  <a:extLst>
                    <a:ext uri="{9D8B030D-6E8A-4147-A177-3AD203B41FA5}">
                      <a16:colId xmlns:a16="http://schemas.microsoft.com/office/drawing/2014/main" val="3939871697"/>
                    </a:ext>
                  </a:extLst>
                </a:gridCol>
                <a:gridCol w="1378738">
                  <a:extLst>
                    <a:ext uri="{9D8B030D-6E8A-4147-A177-3AD203B41FA5}">
                      <a16:colId xmlns:a16="http://schemas.microsoft.com/office/drawing/2014/main" val="2631469015"/>
                    </a:ext>
                  </a:extLst>
                </a:gridCol>
                <a:gridCol w="1319351">
                  <a:extLst>
                    <a:ext uri="{9D8B030D-6E8A-4147-A177-3AD203B41FA5}">
                      <a16:colId xmlns:a16="http://schemas.microsoft.com/office/drawing/2014/main" val="3734262548"/>
                    </a:ext>
                  </a:extLst>
                </a:gridCol>
              </a:tblGrid>
              <a:tr h="6900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 err="1">
                          <a:effectLst/>
                          <a:latin typeface="+mn-lt"/>
                        </a:rPr>
                        <a:t>Klaster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 err="1">
                          <a:effectLst/>
                          <a:latin typeface="+mn-lt"/>
                        </a:rPr>
                        <a:t>Jumlah</a:t>
                      </a:r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 Proposal PKM </a:t>
                      </a:r>
                      <a:r>
                        <a:rPr lang="en-ID" sz="1800" b="1" u="none" strike="noStrike" dirty="0" err="1">
                          <a:effectLst/>
                          <a:latin typeface="+mn-lt"/>
                        </a:rPr>
                        <a:t>Maksimal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091164"/>
                  </a:ext>
                </a:extLst>
              </a:tr>
              <a:tr h="568289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PKM 5 Bidang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PKM-AI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PKM-GT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PKM-GFK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63464083"/>
                  </a:ext>
                </a:extLst>
              </a:tr>
              <a:tr h="54904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I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840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90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90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120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6673978"/>
                  </a:ext>
                </a:extLst>
              </a:tr>
              <a:tr h="54904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II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510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48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48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1437783"/>
                  </a:ext>
                </a:extLst>
              </a:tr>
              <a:tr h="54904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III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210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30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30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30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5203279"/>
                  </a:ext>
                </a:extLst>
              </a:tr>
              <a:tr h="54904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IV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120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18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18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418317"/>
                  </a:ext>
                </a:extLst>
              </a:tr>
              <a:tr h="549043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V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60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12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>
                          <a:effectLst/>
                          <a:latin typeface="+mn-lt"/>
                        </a:rPr>
                        <a:t>12</a:t>
                      </a:r>
                      <a:endParaRPr lang="en-ID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5622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2054285-1F9F-4A25-9FE2-A91A6252CCA6}"/>
              </a:ext>
            </a:extLst>
          </p:cNvPr>
          <p:cNvSpPr txBox="1"/>
          <p:nvPr/>
        </p:nvSpPr>
        <p:spPr>
          <a:xfrm>
            <a:off x="4423008" y="274638"/>
            <a:ext cx="7504846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menjaga</a:t>
            </a:r>
            <a:r>
              <a:rPr lang="en-ID" sz="2200" dirty="0"/>
              <a:t> </a:t>
            </a:r>
            <a:r>
              <a:rPr lang="en-ID" sz="2200" dirty="0" err="1"/>
              <a:t>kualitas</a:t>
            </a:r>
            <a:r>
              <a:rPr lang="en-ID" sz="2200" dirty="0"/>
              <a:t> </a:t>
            </a:r>
            <a:r>
              <a:rPr lang="en-ID" sz="2200" dirty="0" err="1"/>
              <a:t>usulan</a:t>
            </a:r>
            <a:r>
              <a:rPr lang="en-ID" sz="2200" dirty="0"/>
              <a:t> PKM dan </a:t>
            </a:r>
            <a:r>
              <a:rPr lang="en-ID" sz="2200" dirty="0" err="1"/>
              <a:t>kesetaraan</a:t>
            </a:r>
            <a:r>
              <a:rPr lang="en-ID" sz="2200" dirty="0"/>
              <a:t> </a:t>
            </a:r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kesempatan</a:t>
            </a:r>
            <a:r>
              <a:rPr lang="en-ID" sz="2200" dirty="0"/>
              <a:t> </a:t>
            </a:r>
            <a:r>
              <a:rPr lang="en-ID" sz="2200" dirty="0" err="1"/>
              <a:t>perolehan</a:t>
            </a:r>
            <a:r>
              <a:rPr lang="en-ID" sz="2200" dirty="0"/>
              <a:t> </a:t>
            </a:r>
            <a:r>
              <a:rPr lang="en-ID" sz="2200" dirty="0" err="1"/>
              <a:t>pendanaan</a:t>
            </a:r>
            <a:r>
              <a:rPr lang="en-ID" sz="2200" dirty="0"/>
              <a:t> PKM, </a:t>
            </a:r>
            <a:r>
              <a:rPr lang="en-ID" sz="2200" dirty="0" err="1"/>
              <a:t>Belmawa</a:t>
            </a:r>
            <a:r>
              <a:rPr lang="en-ID" sz="2200" dirty="0"/>
              <a:t> </a:t>
            </a:r>
            <a:r>
              <a:rPr lang="en-ID" sz="2200" dirty="0" err="1"/>
              <a:t>membuat</a:t>
            </a:r>
            <a:r>
              <a:rPr lang="en-ID" sz="2200" dirty="0"/>
              <a:t> </a:t>
            </a:r>
            <a:r>
              <a:rPr lang="en-ID" sz="2200" dirty="0" err="1"/>
              <a:t>pengelompokan</a:t>
            </a:r>
            <a:r>
              <a:rPr lang="en-ID" sz="2200" dirty="0"/>
              <a:t>/</a:t>
            </a:r>
            <a:r>
              <a:rPr lang="en-ID" sz="2200" dirty="0" err="1"/>
              <a:t>klasterisasi</a:t>
            </a:r>
            <a:r>
              <a:rPr lang="en-ID" sz="2200" dirty="0"/>
              <a:t> </a:t>
            </a:r>
            <a:r>
              <a:rPr lang="en-ID" sz="2200" dirty="0" err="1"/>
              <a:t>Perguruan</a:t>
            </a:r>
            <a:r>
              <a:rPr lang="en-ID" sz="2200" dirty="0"/>
              <a:t> Tinggi </a:t>
            </a:r>
            <a:r>
              <a:rPr lang="en-ID" sz="2200" dirty="0" err="1"/>
              <a:t>Pengusul</a:t>
            </a:r>
            <a:r>
              <a:rPr lang="en-ID" sz="2200" dirty="0"/>
              <a:t> </a:t>
            </a:r>
            <a:r>
              <a:rPr lang="en-ID" sz="2200" dirty="0" err="1"/>
              <a:t>dengan</a:t>
            </a:r>
            <a:r>
              <a:rPr lang="en-ID" sz="2200" dirty="0"/>
              <a:t> </a:t>
            </a:r>
            <a:r>
              <a:rPr lang="en-ID" sz="2200" dirty="0" err="1"/>
              <a:t>didasarkan</a:t>
            </a:r>
            <a:r>
              <a:rPr lang="en-ID" sz="2200" dirty="0"/>
              <a:t> pada ranking </a:t>
            </a:r>
            <a:r>
              <a:rPr lang="en-ID" sz="2200" dirty="0" err="1"/>
              <a:t>pemeringkatan</a:t>
            </a:r>
            <a:r>
              <a:rPr lang="en-ID" sz="2200" dirty="0"/>
              <a:t> </a:t>
            </a:r>
            <a:r>
              <a:rPr lang="en-ID" sz="2200" dirty="0" err="1"/>
              <a:t>kemahasiswaan</a:t>
            </a:r>
            <a:r>
              <a:rPr lang="en-ID" sz="2200" dirty="0"/>
              <a:t> dan </a:t>
            </a:r>
            <a:r>
              <a:rPr lang="en-ID" sz="2200" dirty="0" err="1"/>
              <a:t>rekam</a:t>
            </a:r>
            <a:r>
              <a:rPr lang="en-ID" sz="2200" dirty="0"/>
              <a:t> </a:t>
            </a:r>
            <a:r>
              <a:rPr lang="en-ID" sz="2200" dirty="0" err="1"/>
              <a:t>jejak</a:t>
            </a:r>
            <a:r>
              <a:rPr lang="en-ID" sz="2200" dirty="0"/>
              <a:t> PKM </a:t>
            </a:r>
            <a:r>
              <a:rPr lang="en-ID" sz="2200" dirty="0" err="1"/>
              <a:t>dari</a:t>
            </a:r>
            <a:r>
              <a:rPr lang="en-ID" sz="2200" dirty="0"/>
              <a:t> </a:t>
            </a:r>
            <a:r>
              <a:rPr lang="en-ID" sz="2200" dirty="0" err="1"/>
              <a:t>setiap</a:t>
            </a:r>
            <a:r>
              <a:rPr lang="en-ID" sz="2200" dirty="0"/>
              <a:t> </a:t>
            </a:r>
            <a:r>
              <a:rPr lang="en-ID" sz="2200" dirty="0" err="1"/>
              <a:t>Perguruan</a:t>
            </a:r>
            <a:r>
              <a:rPr lang="en-ID" sz="2200" dirty="0"/>
              <a:t> Tinggi.</a:t>
            </a:r>
          </a:p>
        </p:txBody>
      </p:sp>
    </p:spTree>
    <p:extLst>
      <p:ext uri="{BB962C8B-B14F-4D97-AF65-F5344CB8AC3E}">
        <p14:creationId xmlns:p14="http://schemas.microsoft.com/office/powerpoint/2010/main" val="4281815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D8AB-1912-473A-ACF3-B436DA30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7933FD-DFE8-4C52-AE32-43499EA847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614" cy="6858000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1D4B62DF-506E-4F69-93A2-4E42645D1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50" y="5501304"/>
            <a:ext cx="2736303" cy="75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KARAKTERISTIK UMUM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D06229-0554-4C4F-8BEA-20F18EB817B9}"/>
              </a:ext>
            </a:extLst>
          </p:cNvPr>
          <p:cNvSpPr txBox="1"/>
          <p:nvPr/>
        </p:nvSpPr>
        <p:spPr>
          <a:xfrm>
            <a:off x="4181131" y="836712"/>
            <a:ext cx="7818732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300" dirty="0" err="1"/>
              <a:t>Topik</a:t>
            </a:r>
            <a:r>
              <a:rPr lang="en-ID" sz="2300" dirty="0"/>
              <a:t> Program </a:t>
            </a:r>
            <a:r>
              <a:rPr lang="en-ID" sz="2300" dirty="0" err="1"/>
              <a:t>Kreativitas</a:t>
            </a:r>
            <a:r>
              <a:rPr lang="en-ID" sz="2300" dirty="0"/>
              <a:t> </a:t>
            </a:r>
            <a:r>
              <a:rPr lang="en-ID" sz="2300" dirty="0" err="1"/>
              <a:t>Mahasiswa</a:t>
            </a:r>
            <a:r>
              <a:rPr lang="en-ID" sz="2300" dirty="0"/>
              <a:t> (PKM) </a:t>
            </a:r>
            <a:r>
              <a:rPr lang="en-ID" sz="2300" dirty="0" err="1"/>
              <a:t>tidak</a:t>
            </a:r>
            <a:r>
              <a:rPr lang="en-ID" sz="2300" dirty="0"/>
              <a:t> </a:t>
            </a:r>
            <a:r>
              <a:rPr lang="en-ID" sz="2300" dirty="0" err="1"/>
              <a:t>dibatasi</a:t>
            </a:r>
            <a:r>
              <a:rPr lang="en-ID" sz="2300" dirty="0"/>
              <a:t> </a:t>
            </a:r>
            <a:r>
              <a:rPr lang="en-ID" sz="2300" dirty="0" err="1"/>
              <a:t>diutamakan</a:t>
            </a:r>
            <a:r>
              <a:rPr lang="en-ID" sz="2300" dirty="0"/>
              <a:t> </a:t>
            </a:r>
            <a:r>
              <a:rPr lang="en-ID" sz="2300" dirty="0" err="1"/>
              <a:t>topik</a:t>
            </a:r>
            <a:r>
              <a:rPr lang="en-ID" sz="2300" dirty="0"/>
              <a:t> </a:t>
            </a:r>
            <a:r>
              <a:rPr lang="en-ID" sz="2300" dirty="0" err="1"/>
              <a:t>kekinian</a:t>
            </a:r>
            <a:r>
              <a:rPr lang="en-ID" sz="2300" dirty="0"/>
              <a:t> dan </a:t>
            </a:r>
            <a:r>
              <a:rPr lang="en-ID" sz="2300" dirty="0" err="1"/>
              <a:t>atau</a:t>
            </a:r>
            <a:r>
              <a:rPr lang="en-ID" sz="2300" dirty="0"/>
              <a:t> </a:t>
            </a:r>
            <a:r>
              <a:rPr lang="en-ID" sz="2300" dirty="0" err="1"/>
              <a:t>topik</a:t>
            </a:r>
            <a:r>
              <a:rPr lang="en-ID" sz="2300" dirty="0"/>
              <a:t> </a:t>
            </a:r>
            <a:r>
              <a:rPr lang="en-ID" sz="2300" dirty="0" err="1"/>
              <a:t>utama</a:t>
            </a:r>
            <a:r>
              <a:rPr lang="en-ID" sz="2300" dirty="0"/>
              <a:t> </a:t>
            </a:r>
            <a:r>
              <a:rPr lang="en-ID" sz="2300" i="1" dirty="0"/>
              <a:t>Sustainable </a:t>
            </a:r>
            <a:r>
              <a:rPr lang="en-ID" sz="2300" i="1" dirty="0" err="1"/>
              <a:t>Delovelopmens</a:t>
            </a:r>
            <a:r>
              <a:rPr lang="en-ID" sz="2300" i="1" dirty="0"/>
              <a:t> Goals</a:t>
            </a:r>
            <a:r>
              <a:rPr lang="en-ID" sz="2300" dirty="0"/>
              <a:t> (SDGs). </a:t>
            </a:r>
            <a:r>
              <a:rPr lang="en-ID" sz="2300" dirty="0" err="1"/>
              <a:t>Mahasiswa</a:t>
            </a:r>
            <a:r>
              <a:rPr lang="en-ID" sz="2300" dirty="0"/>
              <a:t> </a:t>
            </a:r>
            <a:r>
              <a:rPr lang="en-ID" sz="2300" dirty="0" err="1"/>
              <a:t>diajak</a:t>
            </a:r>
            <a:r>
              <a:rPr lang="en-ID" sz="2300" dirty="0"/>
              <a:t> </a:t>
            </a:r>
            <a:r>
              <a:rPr lang="en-ID" sz="2300" dirty="0" err="1"/>
              <a:t>menuju</a:t>
            </a:r>
            <a:r>
              <a:rPr lang="en-ID" sz="2300" dirty="0"/>
              <a:t> </a:t>
            </a:r>
            <a:r>
              <a:rPr lang="en-ID" sz="2300" dirty="0" err="1"/>
              <a:t>kampus</a:t>
            </a:r>
            <a:r>
              <a:rPr lang="en-ID" sz="2300" dirty="0"/>
              <a:t> </a:t>
            </a:r>
            <a:r>
              <a:rPr lang="en-ID" sz="2300" dirty="0" err="1"/>
              <a:t>merdeka</a:t>
            </a:r>
            <a:r>
              <a:rPr lang="en-ID" sz="2300" dirty="0"/>
              <a:t> </a:t>
            </a:r>
            <a:r>
              <a:rPr lang="en-ID" sz="2300" dirty="0" err="1"/>
              <a:t>merdeka</a:t>
            </a:r>
            <a:r>
              <a:rPr lang="en-ID" sz="2300" dirty="0"/>
              <a:t> </a:t>
            </a:r>
            <a:r>
              <a:rPr lang="en-ID" sz="2300" dirty="0" err="1"/>
              <a:t>belajar</a:t>
            </a:r>
            <a:r>
              <a:rPr lang="en-ID" sz="2300" dirty="0"/>
              <a:t>, </a:t>
            </a:r>
            <a:r>
              <a:rPr lang="en-ID" sz="2300" dirty="0" err="1"/>
              <a:t>mahasiswa</a:t>
            </a:r>
            <a:r>
              <a:rPr lang="en-ID" sz="2300" dirty="0"/>
              <a:t> </a:t>
            </a:r>
            <a:r>
              <a:rPr lang="en-ID" sz="2300" dirty="0" err="1"/>
              <a:t>belajar</a:t>
            </a:r>
            <a:r>
              <a:rPr lang="en-ID" sz="2300" dirty="0"/>
              <a:t> </a:t>
            </a:r>
            <a:r>
              <a:rPr lang="en-ID" sz="2300" dirty="0" err="1"/>
              <a:t>diluar</a:t>
            </a:r>
            <a:r>
              <a:rPr lang="en-ID" sz="2300" dirty="0"/>
              <a:t> </a:t>
            </a:r>
            <a:r>
              <a:rPr lang="en-ID" sz="2300" dirty="0" err="1"/>
              <a:t>kampus</a:t>
            </a:r>
            <a:r>
              <a:rPr lang="en-ID" sz="2300" dirty="0"/>
              <a:t> </a:t>
            </a:r>
            <a:r>
              <a:rPr lang="en-ID" sz="2300" dirty="0" err="1"/>
              <a:t>misal</a:t>
            </a:r>
            <a:r>
              <a:rPr lang="en-ID" sz="2300" dirty="0"/>
              <a:t> </a:t>
            </a:r>
            <a:r>
              <a:rPr lang="en-ID" sz="2300" dirty="0" err="1"/>
              <a:t>berinteraksi</a:t>
            </a:r>
            <a:r>
              <a:rPr lang="en-ID" sz="2300" dirty="0"/>
              <a:t> </a:t>
            </a:r>
            <a:r>
              <a:rPr lang="en-ID" sz="2300" dirty="0" err="1"/>
              <a:t>dengan</a:t>
            </a:r>
            <a:r>
              <a:rPr lang="en-ID" sz="2300" dirty="0"/>
              <a:t> </a:t>
            </a:r>
            <a:r>
              <a:rPr lang="en-ID" sz="2300" dirty="0" err="1"/>
              <a:t>masyarakat</a:t>
            </a:r>
            <a:r>
              <a:rPr lang="en-ID" sz="2300" dirty="0"/>
              <a:t> di </a:t>
            </a:r>
            <a:r>
              <a:rPr lang="en-ID" sz="2300" dirty="0" err="1"/>
              <a:t>luar</a:t>
            </a:r>
            <a:r>
              <a:rPr lang="en-ID" sz="2300" dirty="0"/>
              <a:t> </a:t>
            </a:r>
            <a:r>
              <a:rPr lang="en-ID" sz="2300" dirty="0" err="1"/>
              <a:t>kampus</a:t>
            </a:r>
            <a:r>
              <a:rPr lang="en-ID" sz="2300" dirty="0"/>
              <a:t> </a:t>
            </a:r>
            <a:r>
              <a:rPr lang="en-ID" sz="2300" dirty="0" err="1"/>
              <a:t>baik</a:t>
            </a:r>
            <a:r>
              <a:rPr lang="en-ID" sz="2300" dirty="0"/>
              <a:t> </a:t>
            </a:r>
            <a:r>
              <a:rPr lang="en-ID" sz="2300" dirty="0" err="1"/>
              <a:t>masyarakat</a:t>
            </a:r>
            <a:r>
              <a:rPr lang="en-ID" sz="2300" dirty="0"/>
              <a:t> </a:t>
            </a:r>
            <a:r>
              <a:rPr lang="en-ID" sz="2300" dirty="0" err="1"/>
              <a:t>pengusaha</a:t>
            </a:r>
            <a:r>
              <a:rPr lang="en-ID" sz="2300" dirty="0"/>
              <a:t> (</a:t>
            </a:r>
            <a:r>
              <a:rPr lang="en-ID" sz="2300" dirty="0" err="1"/>
              <a:t>orientasi</a:t>
            </a:r>
            <a:r>
              <a:rPr lang="en-ID" sz="2300" dirty="0"/>
              <a:t> profit) juga </a:t>
            </a:r>
            <a:r>
              <a:rPr lang="en-ID" sz="2300" dirty="0" err="1"/>
              <a:t>masyarakat</a:t>
            </a:r>
            <a:r>
              <a:rPr lang="en-ID" sz="2300" dirty="0"/>
              <a:t> non profit. </a:t>
            </a:r>
          </a:p>
          <a:p>
            <a:endParaRPr lang="en-ID" sz="2300" dirty="0"/>
          </a:p>
          <a:p>
            <a:r>
              <a:rPr lang="en-ID" sz="2300" dirty="0" err="1"/>
              <a:t>Demikian</a:t>
            </a:r>
            <a:r>
              <a:rPr lang="en-ID" sz="2300" dirty="0"/>
              <a:t> pula </a:t>
            </a:r>
            <a:r>
              <a:rPr lang="en-ID" sz="2300" dirty="0" err="1"/>
              <a:t>mahasiswa</a:t>
            </a:r>
            <a:r>
              <a:rPr lang="en-ID" sz="2300" dirty="0"/>
              <a:t> </a:t>
            </a:r>
            <a:r>
              <a:rPr lang="en-ID" sz="2300" dirty="0" err="1"/>
              <a:t>dapat</a:t>
            </a:r>
            <a:r>
              <a:rPr lang="en-ID" sz="2300" dirty="0"/>
              <a:t> </a:t>
            </a:r>
            <a:r>
              <a:rPr lang="en-ID" sz="2300" dirty="0" err="1"/>
              <a:t>menumbuhkembangkan</a:t>
            </a:r>
            <a:r>
              <a:rPr lang="en-ID" sz="2300" dirty="0"/>
              <a:t> HOTS (</a:t>
            </a:r>
            <a:r>
              <a:rPr lang="en-ID" sz="2300" i="1" dirty="0"/>
              <a:t>Higher Order Thinking Skills</a:t>
            </a:r>
            <a:r>
              <a:rPr lang="en-ID" sz="2300" dirty="0"/>
              <a:t>), </a:t>
            </a:r>
            <a:r>
              <a:rPr lang="en-ID" sz="2300" i="1" dirty="0"/>
              <a:t>Creative Thinking</a:t>
            </a:r>
            <a:r>
              <a:rPr lang="en-ID" sz="2300" dirty="0"/>
              <a:t> dan </a:t>
            </a:r>
            <a:r>
              <a:rPr lang="en-ID" sz="2300" i="1" dirty="0"/>
              <a:t>Critical Thinking</a:t>
            </a:r>
            <a:r>
              <a:rPr lang="en-ID" sz="2300" dirty="0"/>
              <a:t> </a:t>
            </a:r>
            <a:r>
              <a:rPr lang="en-ID" sz="2300" dirty="0" err="1"/>
              <a:t>melalui</a:t>
            </a:r>
            <a:r>
              <a:rPr lang="en-ID" sz="2300" dirty="0"/>
              <a:t> </a:t>
            </a:r>
            <a:r>
              <a:rPr lang="en-ID" sz="2300" dirty="0" err="1"/>
              <a:t>implementasi</a:t>
            </a:r>
            <a:r>
              <a:rPr lang="en-ID" sz="2300" dirty="0"/>
              <a:t> </a:t>
            </a:r>
            <a:r>
              <a:rPr lang="en-ID" sz="2300" dirty="0" err="1"/>
              <a:t>filosofi</a:t>
            </a:r>
            <a:r>
              <a:rPr lang="en-ID" sz="2300" dirty="0"/>
              <a:t> Tri Dharma </a:t>
            </a:r>
            <a:r>
              <a:rPr lang="en-ID" sz="2300" dirty="0" err="1"/>
              <a:t>Perguruan</a:t>
            </a:r>
            <a:r>
              <a:rPr lang="en-ID" sz="2300" dirty="0"/>
              <a:t> Tinggi </a:t>
            </a:r>
            <a:r>
              <a:rPr lang="en-ID" sz="2300" dirty="0" err="1"/>
              <a:t>yaitu</a:t>
            </a:r>
            <a:r>
              <a:rPr lang="en-ID" sz="2300" dirty="0"/>
              <a:t>: </a:t>
            </a:r>
          </a:p>
          <a:p>
            <a:pPr marL="457200" indent="-457200">
              <a:buAutoNum type="arabicPeriod"/>
            </a:pPr>
            <a:r>
              <a:rPr lang="en-ID" sz="2300" dirty="0"/>
              <a:t>Pendidikan dan </a:t>
            </a:r>
            <a:r>
              <a:rPr lang="en-ID" sz="2300" dirty="0" err="1"/>
              <a:t>pengajaran</a:t>
            </a:r>
            <a:r>
              <a:rPr lang="en-ID" sz="2300" dirty="0"/>
              <a:t> </a:t>
            </a:r>
          </a:p>
          <a:p>
            <a:pPr marL="457200" indent="-457200">
              <a:buAutoNum type="arabicPeriod"/>
            </a:pPr>
            <a:r>
              <a:rPr lang="en-ID" sz="2300" dirty="0" err="1"/>
              <a:t>Penelitian</a:t>
            </a:r>
            <a:r>
              <a:rPr lang="en-ID" sz="2300" dirty="0"/>
              <a:t> dan </a:t>
            </a:r>
            <a:r>
              <a:rPr lang="en-ID" sz="2300" dirty="0" err="1"/>
              <a:t>pengembangan</a:t>
            </a:r>
            <a:r>
              <a:rPr lang="en-ID" sz="2300" dirty="0"/>
              <a:t> </a:t>
            </a:r>
          </a:p>
          <a:p>
            <a:pPr marL="457200" indent="-457200">
              <a:buAutoNum type="arabicPeriod"/>
            </a:pPr>
            <a:r>
              <a:rPr lang="en-ID" sz="2300" dirty="0" err="1"/>
              <a:t>Pengabdian</a:t>
            </a:r>
            <a:r>
              <a:rPr lang="en-ID" sz="2300" dirty="0"/>
              <a:t> </a:t>
            </a:r>
            <a:r>
              <a:rPr lang="en-ID" sz="2300" dirty="0" err="1"/>
              <a:t>kepada</a:t>
            </a:r>
            <a:r>
              <a:rPr lang="en-ID" sz="2300" dirty="0"/>
              <a:t> </a:t>
            </a:r>
            <a:r>
              <a:rPr lang="en-ID" sz="2300" dirty="0" err="1"/>
              <a:t>masyarakat</a:t>
            </a:r>
            <a:endParaRPr lang="en-ID" sz="2300" dirty="0"/>
          </a:p>
        </p:txBody>
      </p:sp>
    </p:spTree>
    <p:extLst>
      <p:ext uri="{BB962C8B-B14F-4D97-AF65-F5344CB8AC3E}">
        <p14:creationId xmlns:p14="http://schemas.microsoft.com/office/powerpoint/2010/main" val="4185303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2031D-364B-4AD1-BC8D-8A8EDC0D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5EB978-C3ED-465F-A80B-40071F9A1E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614" cy="6858000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9D7BAB6F-D49A-472C-B8E8-0BC5F9725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50" y="5373216"/>
            <a:ext cx="2736303" cy="107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PENDANAAN PKM 5 BIDANG DAN PKM-GFK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0E98C-1520-466A-8F39-E20747C3BD05}"/>
              </a:ext>
            </a:extLst>
          </p:cNvPr>
          <p:cNvSpPr txBox="1"/>
          <p:nvPr/>
        </p:nvSpPr>
        <p:spPr>
          <a:xfrm>
            <a:off x="4078982" y="1692276"/>
            <a:ext cx="784887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2400" dirty="0"/>
              <a:t>Proposal yang </a:t>
            </a:r>
            <a:r>
              <a:rPr lang="en-ID" sz="2400" dirty="0" err="1"/>
              <a:t>lolos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standar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yang </a:t>
            </a:r>
            <a:r>
              <a:rPr lang="en-ID" sz="2400" dirty="0" err="1"/>
              <a:t>ditetapkan</a:t>
            </a:r>
            <a:r>
              <a:rPr lang="en-ID" sz="2400" dirty="0"/>
              <a:t> (</a:t>
            </a:r>
            <a:r>
              <a:rPr lang="en-ID" sz="2400" i="1" dirty="0"/>
              <a:t>passing grade</a:t>
            </a:r>
            <a:r>
              <a:rPr lang="en-ID" sz="2400" dirty="0"/>
              <a:t>) </a:t>
            </a:r>
            <a:r>
              <a:rPr lang="en-ID" sz="2400" dirty="0" err="1"/>
              <a:t>didanai</a:t>
            </a:r>
            <a:r>
              <a:rPr lang="en-ID" sz="2400" dirty="0"/>
              <a:t> oleh </a:t>
            </a:r>
            <a:r>
              <a:rPr lang="en-ID" sz="2400" dirty="0" err="1"/>
              <a:t>Belmawa</a:t>
            </a:r>
            <a:r>
              <a:rPr lang="en-ID" sz="2400" dirty="0"/>
              <a:t>, </a:t>
            </a:r>
            <a:r>
              <a:rPr lang="en-ID" sz="2400" dirty="0" err="1"/>
              <a:t>Perguruan</a:t>
            </a:r>
            <a:r>
              <a:rPr lang="en-ID" sz="2400" dirty="0"/>
              <a:t> Tinggi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instansi</a:t>
            </a:r>
            <a:r>
              <a:rPr lang="en-ID" sz="2400" dirty="0"/>
              <a:t> lain </a:t>
            </a:r>
            <a:r>
              <a:rPr lang="en-ID" sz="2400" dirty="0" err="1"/>
              <a:t>dapat</a:t>
            </a:r>
            <a:r>
              <a:rPr lang="en-ID" sz="2400" dirty="0"/>
              <a:t> dan </a:t>
            </a:r>
            <a:r>
              <a:rPr lang="en-ID" sz="2400" dirty="0" err="1"/>
              <a:t>diperbolehkan</a:t>
            </a:r>
            <a:r>
              <a:rPr lang="en-ID" sz="2400" dirty="0"/>
              <a:t> </a:t>
            </a:r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tambahan</a:t>
            </a:r>
            <a:r>
              <a:rPr lang="en-ID" sz="2400" dirty="0"/>
              <a:t> </a:t>
            </a:r>
            <a:r>
              <a:rPr lang="en-ID" sz="2400" dirty="0" err="1"/>
              <a:t>pendanaan</a:t>
            </a:r>
            <a:r>
              <a:rPr lang="en-ID" sz="2400" dirty="0"/>
              <a:t> pada proposal yang </a:t>
            </a:r>
            <a:r>
              <a:rPr lang="en-ID" sz="2400" dirty="0" err="1"/>
              <a:t>lolos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jumlah</a:t>
            </a:r>
            <a:r>
              <a:rPr lang="en-ID" sz="2400" dirty="0"/>
              <a:t> </a:t>
            </a:r>
            <a:r>
              <a:rPr lang="en-ID" sz="2400" dirty="0" err="1"/>
              <a:t>pendanaan</a:t>
            </a:r>
            <a:r>
              <a:rPr lang="en-ID" sz="2400" dirty="0"/>
              <a:t> </a:t>
            </a:r>
            <a:r>
              <a:rPr lang="en-ID" sz="2400" dirty="0" err="1"/>
              <a:t>maksimal</a:t>
            </a:r>
            <a:r>
              <a:rPr lang="en-ID" sz="2400" dirty="0"/>
              <a:t> 25%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pendanaan</a:t>
            </a:r>
            <a:r>
              <a:rPr lang="en-ID" sz="2400" dirty="0"/>
              <a:t> yang </a:t>
            </a:r>
            <a:r>
              <a:rPr lang="en-ID" sz="2400" dirty="0" err="1"/>
              <a:t>diusulkan</a:t>
            </a:r>
            <a:r>
              <a:rPr lang="en-ID" sz="2400" dirty="0"/>
              <a:t>. Dan </a:t>
            </a:r>
            <a:r>
              <a:rPr lang="en-ID" sz="2400" dirty="0" err="1"/>
              <a:t>memberitahukan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Belmawa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bentuk</a:t>
            </a:r>
            <a:r>
              <a:rPr lang="en-ID" sz="2400" dirty="0"/>
              <a:t> </a:t>
            </a:r>
            <a:r>
              <a:rPr lang="en-ID" sz="2400" dirty="0" err="1"/>
              <a:t>surat</a:t>
            </a:r>
            <a:r>
              <a:rPr lang="en-ID" sz="2400" dirty="0"/>
              <a:t> </a:t>
            </a:r>
            <a:r>
              <a:rPr lang="en-ID" sz="2400" dirty="0" err="1"/>
              <a:t>pernyataan</a:t>
            </a:r>
            <a:r>
              <a:rPr lang="en-ID" sz="2400" dirty="0"/>
              <a:t> </a:t>
            </a:r>
            <a:r>
              <a:rPr lang="en-ID" sz="2400" dirty="0" err="1"/>
              <a:t>kesanggupan</a:t>
            </a:r>
            <a:r>
              <a:rPr lang="en-ID" sz="2400" dirty="0"/>
              <a:t> oleh </a:t>
            </a:r>
            <a:r>
              <a:rPr lang="en-ID" sz="2400" dirty="0" err="1"/>
              <a:t>pemberi</a:t>
            </a:r>
            <a:r>
              <a:rPr lang="en-ID" sz="2400" dirty="0"/>
              <a:t> dana </a:t>
            </a:r>
            <a:r>
              <a:rPr lang="en-ID" sz="2400" dirty="0" err="1"/>
              <a:t>tambahan</a:t>
            </a:r>
            <a:r>
              <a:rPr lang="en-ID" sz="2400" dirty="0"/>
              <a:t> yang </a:t>
            </a:r>
            <a:r>
              <a:rPr lang="en-ID" sz="2400" dirty="0" err="1"/>
              <a:t>ditandatangani</a:t>
            </a:r>
            <a:r>
              <a:rPr lang="en-ID" sz="2400" dirty="0"/>
              <a:t> di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materai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4213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5C61-579D-428C-A25E-791FBAF6D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E8E10F-1287-4F55-9B09-AD4323BD8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614" cy="6858000"/>
          </a:xfrm>
        </p:spPr>
      </p:pic>
      <p:pic>
        <p:nvPicPr>
          <p:cNvPr id="6" name="Picture 10" descr="G:\Logo UNAS.png">
            <a:extLst>
              <a:ext uri="{FF2B5EF4-FFF2-40B4-BE49-F238E27FC236}">
                <a16:creationId xmlns:a16="http://schemas.microsoft.com/office/drawing/2014/main" id="{79C42AB1-0823-4FCE-93E7-6BE6D544A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244" y="1915376"/>
            <a:ext cx="3099197" cy="129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>
            <a:extLst>
              <a:ext uri="{FF2B5EF4-FFF2-40B4-BE49-F238E27FC236}">
                <a16:creationId xmlns:a16="http://schemas.microsoft.com/office/drawing/2014/main" id="{95568E02-F243-4D74-9253-944A71B3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7822" y="3429000"/>
            <a:ext cx="5894039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en-US" sz="5000" b="1" dirty="0">
                <a:latin typeface="+mn-lt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02017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943078" y="357186"/>
            <a:ext cx="6264696" cy="5194518"/>
            <a:chOff x="2133600" y="1822146"/>
            <a:chExt cx="5180705" cy="4413681"/>
          </a:xfrm>
        </p:grpSpPr>
        <p:sp>
          <p:nvSpPr>
            <p:cNvPr id="5" name="Freeform 4"/>
            <p:cNvSpPr/>
            <p:nvPr/>
          </p:nvSpPr>
          <p:spPr>
            <a:xfrm>
              <a:off x="3337417" y="1822146"/>
              <a:ext cx="2473117" cy="2610060"/>
            </a:xfrm>
            <a:custGeom>
              <a:avLst/>
              <a:gdLst>
                <a:gd name="connsiteX0" fmla="*/ 0 w 2552065"/>
                <a:gd name="connsiteY0" fmla="*/ 1276033 h 2552065"/>
                <a:gd name="connsiteX1" fmla="*/ 1276033 w 2552065"/>
                <a:gd name="connsiteY1" fmla="*/ 0 h 2552065"/>
                <a:gd name="connsiteX2" fmla="*/ 2552066 w 2552065"/>
                <a:gd name="connsiteY2" fmla="*/ 1276033 h 2552065"/>
                <a:gd name="connsiteX3" fmla="*/ 1276033 w 2552065"/>
                <a:gd name="connsiteY3" fmla="*/ 2552066 h 2552065"/>
                <a:gd name="connsiteX4" fmla="*/ 0 w 2552065"/>
                <a:gd name="connsiteY4" fmla="*/ 1276033 h 255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065" h="2552065">
                  <a:moveTo>
                    <a:pt x="0" y="1276033"/>
                  </a:moveTo>
                  <a:cubicBezTo>
                    <a:pt x="0" y="571299"/>
                    <a:pt x="571299" y="0"/>
                    <a:pt x="1276033" y="0"/>
                  </a:cubicBezTo>
                  <a:cubicBezTo>
                    <a:pt x="1980767" y="0"/>
                    <a:pt x="2552066" y="571299"/>
                    <a:pt x="2552066" y="1276033"/>
                  </a:cubicBezTo>
                  <a:cubicBezTo>
                    <a:pt x="2552066" y="1980767"/>
                    <a:pt x="1980767" y="2552066"/>
                    <a:pt x="1276033" y="2552066"/>
                  </a:cubicBezTo>
                  <a:cubicBezTo>
                    <a:pt x="571299" y="2552066"/>
                    <a:pt x="0" y="1980767"/>
                    <a:pt x="0" y="1276033"/>
                  </a:cubicBezTo>
                  <a:close/>
                </a:path>
              </a:pathLst>
            </a:custGeom>
            <a:solidFill>
              <a:srgbClr val="A5D028">
                <a:alpha val="50000"/>
              </a:srgbClr>
            </a:solidFill>
            <a:ln w="1587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294469" tIns="343547" rIns="294469" bIns="1398728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Pendidikan</a:t>
              </a: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 </a:t>
              </a:r>
            </a:p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&amp; </a:t>
              </a: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Pengajaran</a:t>
              </a:r>
              <a:endParaRPr lang="en-US" sz="2400" b="1" kern="0" dirty="0">
                <a:solidFill>
                  <a:sysClr val="windowText" lastClr="000000"/>
                </a:solidFill>
                <a:cs typeface="+mn-cs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4732113" y="2959183"/>
              <a:ext cx="2582192" cy="2552065"/>
            </a:xfrm>
            <a:custGeom>
              <a:avLst/>
              <a:gdLst>
                <a:gd name="connsiteX0" fmla="*/ 0 w 2552065"/>
                <a:gd name="connsiteY0" fmla="*/ 1276033 h 2552065"/>
                <a:gd name="connsiteX1" fmla="*/ 1276033 w 2552065"/>
                <a:gd name="connsiteY1" fmla="*/ 0 h 2552065"/>
                <a:gd name="connsiteX2" fmla="*/ 2552066 w 2552065"/>
                <a:gd name="connsiteY2" fmla="*/ 1276033 h 2552065"/>
                <a:gd name="connsiteX3" fmla="*/ 1276033 w 2552065"/>
                <a:gd name="connsiteY3" fmla="*/ 2552066 h 2552065"/>
                <a:gd name="connsiteX4" fmla="*/ 0 w 2552065"/>
                <a:gd name="connsiteY4" fmla="*/ 1276033 h 255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065" h="2552065">
                  <a:moveTo>
                    <a:pt x="0" y="1276033"/>
                  </a:moveTo>
                  <a:cubicBezTo>
                    <a:pt x="0" y="571299"/>
                    <a:pt x="571299" y="0"/>
                    <a:pt x="1276033" y="0"/>
                  </a:cubicBezTo>
                  <a:cubicBezTo>
                    <a:pt x="1980767" y="0"/>
                    <a:pt x="2552066" y="571299"/>
                    <a:pt x="2552066" y="1276033"/>
                  </a:cubicBezTo>
                  <a:cubicBezTo>
                    <a:pt x="2552066" y="1980767"/>
                    <a:pt x="1980767" y="2552066"/>
                    <a:pt x="1276033" y="2552066"/>
                  </a:cubicBezTo>
                  <a:cubicBezTo>
                    <a:pt x="571299" y="2552066"/>
                    <a:pt x="0" y="1980767"/>
                    <a:pt x="0" y="1276033"/>
                  </a:cubicBezTo>
                  <a:close/>
                </a:path>
              </a:pathLst>
            </a:custGeom>
            <a:solidFill>
              <a:srgbClr val="0070C0">
                <a:alpha val="50000"/>
              </a:srgbClr>
            </a:solidFill>
            <a:ln w="1587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374190" tIns="294469" rIns="196312" bIns="294469" anchor="ctr"/>
            <a:lstStyle>
              <a:lvl1pPr defTabSz="8445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8445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8445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8445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8445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8445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8445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8445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8445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Aft>
                  <a:spcPct val="35000"/>
                </a:spcAft>
                <a:defRPr/>
              </a:pPr>
              <a:endParaRPr lang="en-US">
                <a:solidFill>
                  <a:srgbClr val="000000"/>
                </a:solidFill>
                <a:latin typeface="Candara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3477136" y="3807149"/>
              <a:ext cx="2472888" cy="2428678"/>
            </a:xfrm>
            <a:custGeom>
              <a:avLst/>
              <a:gdLst>
                <a:gd name="connsiteX0" fmla="*/ 0 w 2552065"/>
                <a:gd name="connsiteY0" fmla="*/ 1276033 h 2552065"/>
                <a:gd name="connsiteX1" fmla="*/ 1276033 w 2552065"/>
                <a:gd name="connsiteY1" fmla="*/ 0 h 2552065"/>
                <a:gd name="connsiteX2" fmla="*/ 2552066 w 2552065"/>
                <a:gd name="connsiteY2" fmla="*/ 1276033 h 2552065"/>
                <a:gd name="connsiteX3" fmla="*/ 1276033 w 2552065"/>
                <a:gd name="connsiteY3" fmla="*/ 2552066 h 2552065"/>
                <a:gd name="connsiteX4" fmla="*/ 0 w 2552065"/>
                <a:gd name="connsiteY4" fmla="*/ 1276033 h 255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065" h="2552065">
                  <a:moveTo>
                    <a:pt x="0" y="1276033"/>
                  </a:moveTo>
                  <a:cubicBezTo>
                    <a:pt x="0" y="571299"/>
                    <a:pt x="571299" y="0"/>
                    <a:pt x="1276033" y="0"/>
                  </a:cubicBezTo>
                  <a:cubicBezTo>
                    <a:pt x="1980767" y="0"/>
                    <a:pt x="2552066" y="571299"/>
                    <a:pt x="2552066" y="1276033"/>
                  </a:cubicBezTo>
                  <a:cubicBezTo>
                    <a:pt x="2552066" y="1980767"/>
                    <a:pt x="1980767" y="2552066"/>
                    <a:pt x="1276033" y="2552066"/>
                  </a:cubicBezTo>
                  <a:cubicBezTo>
                    <a:pt x="571299" y="2552066"/>
                    <a:pt x="0" y="1980767"/>
                    <a:pt x="0" y="1276033"/>
                  </a:cubicBez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1587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294469" tIns="1398729" rIns="294469" bIns="343546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Pengabdian</a:t>
              </a: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 </a:t>
              </a: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Kepada</a:t>
              </a: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 </a:t>
              </a: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Masyarakat</a:t>
              </a:r>
              <a:endParaRPr lang="en-US" sz="2400" b="1" kern="0" dirty="0">
                <a:solidFill>
                  <a:sysClr val="windowText" lastClr="000000"/>
                </a:solidFill>
                <a:cs typeface="+mn-cs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133600" y="2730583"/>
              <a:ext cx="2567623" cy="2552065"/>
            </a:xfrm>
            <a:custGeom>
              <a:avLst/>
              <a:gdLst>
                <a:gd name="connsiteX0" fmla="*/ 0 w 2552065"/>
                <a:gd name="connsiteY0" fmla="*/ 1276033 h 2552065"/>
                <a:gd name="connsiteX1" fmla="*/ 1276033 w 2552065"/>
                <a:gd name="connsiteY1" fmla="*/ 0 h 2552065"/>
                <a:gd name="connsiteX2" fmla="*/ 2552066 w 2552065"/>
                <a:gd name="connsiteY2" fmla="*/ 1276033 h 2552065"/>
                <a:gd name="connsiteX3" fmla="*/ 1276033 w 2552065"/>
                <a:gd name="connsiteY3" fmla="*/ 2552066 h 2552065"/>
                <a:gd name="connsiteX4" fmla="*/ 0 w 2552065"/>
                <a:gd name="connsiteY4" fmla="*/ 1276033 h 255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2065" h="2552065">
                  <a:moveTo>
                    <a:pt x="0" y="1276033"/>
                  </a:moveTo>
                  <a:cubicBezTo>
                    <a:pt x="0" y="571299"/>
                    <a:pt x="571299" y="0"/>
                    <a:pt x="1276033" y="0"/>
                  </a:cubicBezTo>
                  <a:cubicBezTo>
                    <a:pt x="1980767" y="0"/>
                    <a:pt x="2552066" y="571299"/>
                    <a:pt x="2552066" y="1276033"/>
                  </a:cubicBezTo>
                  <a:cubicBezTo>
                    <a:pt x="2552066" y="1980767"/>
                    <a:pt x="1980767" y="2552066"/>
                    <a:pt x="1276033" y="2552066"/>
                  </a:cubicBezTo>
                  <a:cubicBezTo>
                    <a:pt x="571299" y="2552066"/>
                    <a:pt x="0" y="1980767"/>
                    <a:pt x="0" y="1276033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w="15875" cap="flat" cmpd="sng" algn="ctr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lIns="196312" tIns="294469" rIns="1374190" bIns="294469" spcCol="1270" anchor="ctr"/>
            <a:lstStyle/>
            <a:p>
              <a:pPr algn="ctr" defTabSz="84455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Inovasi</a:t>
              </a:r>
              <a:endParaRPr lang="en-US" sz="2400" b="1" kern="0" dirty="0">
                <a:solidFill>
                  <a:sysClr val="windowText" lastClr="000000"/>
                </a:solidFill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10534" y="3747851"/>
              <a:ext cx="1492928" cy="8159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844550" fontAlgn="auto"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Penelitian</a:t>
              </a: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 </a:t>
              </a:r>
            </a:p>
            <a:p>
              <a:pPr algn="ctr" defTabSz="844550" fontAlgn="auto"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(&amp; </a:t>
              </a:r>
              <a:r>
                <a:rPr lang="en-US" sz="2400" b="1" kern="0" dirty="0" err="1">
                  <a:solidFill>
                    <a:sysClr val="windowText" lastClr="000000"/>
                  </a:solidFill>
                  <a:cs typeface="+mn-cs"/>
                </a:rPr>
                <a:t>Publikasi</a:t>
              </a:r>
              <a:r>
                <a:rPr lang="en-US" sz="2400" b="1" kern="0" dirty="0">
                  <a:solidFill>
                    <a:sysClr val="windowText" lastClr="000000"/>
                  </a:solidFill>
                  <a:cs typeface="+mn-cs"/>
                </a:rPr>
                <a:t>)</a:t>
              </a:r>
            </a:p>
          </p:txBody>
        </p:sp>
      </p:grp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439022" y="5437055"/>
            <a:ext cx="647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/>
            <a:r>
              <a:rPr lang="en-US" altLang="en-US" sz="2400" b="1" u="sng" dirty="0" err="1">
                <a:latin typeface="+mn-lt"/>
                <a:ea typeface="Malgun Gothic" panose="020B0503020000020004" pitchFamily="34" charset="-127"/>
              </a:rPr>
              <a:t>Catatan</a:t>
            </a:r>
            <a:r>
              <a:rPr lang="en-US" altLang="en-US" sz="2400" b="1" u="sng" dirty="0">
                <a:latin typeface="+mn-lt"/>
                <a:ea typeface="Malgun Gothic" panose="020B0503020000020004" pitchFamily="34" charset="-127"/>
              </a:rPr>
              <a:t>:</a:t>
            </a:r>
          </a:p>
          <a:p>
            <a:pPr eaLnBrk="1" latinLnBrk="1" hangingPunct="1"/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Inovasi</a:t>
            </a:r>
            <a:r>
              <a:rPr lang="en-US" altLang="en-US" sz="24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bukan</a:t>
            </a:r>
            <a:r>
              <a:rPr lang="en-US" altLang="en-US" sz="2400" dirty="0">
                <a:latin typeface="+mn-lt"/>
                <a:ea typeface="Malgun Gothic" panose="020B0503020000020004" pitchFamily="34" charset="-127"/>
              </a:rPr>
              <a:t> dharma </a:t>
            </a:r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keempat</a:t>
            </a:r>
            <a:r>
              <a:rPr lang="en-US" altLang="en-US" sz="24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tapi</a:t>
            </a:r>
            <a:r>
              <a:rPr lang="en-US" altLang="en-US" sz="24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dalam</a:t>
            </a:r>
            <a:r>
              <a:rPr lang="en-US" altLang="en-US" sz="24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konteks</a:t>
            </a:r>
            <a:r>
              <a:rPr lang="id-ID" altLang="en-US" sz="2400" dirty="0">
                <a:latin typeface="+mn-lt"/>
                <a:ea typeface="Malgun Gothic" panose="020B0503020000020004" pitchFamily="34" charset="-127"/>
              </a:rPr>
              <a:t> </a:t>
            </a:r>
          </a:p>
          <a:p>
            <a:pPr eaLnBrk="1" latinLnBrk="1" hangingPunct="1"/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mel</a:t>
            </a:r>
            <a:r>
              <a:rPr lang="id-ID" altLang="en-US" sz="2400" dirty="0">
                <a:latin typeface="+mn-lt"/>
                <a:ea typeface="Malgun Gothic" panose="020B0503020000020004" pitchFamily="34" charset="-127"/>
              </a:rPr>
              <a:t>e</a:t>
            </a:r>
            <a:r>
              <a:rPr lang="en-US" altLang="en-US" sz="2400" dirty="0" err="1">
                <a:latin typeface="+mn-lt"/>
                <a:ea typeface="Malgun Gothic" panose="020B0503020000020004" pitchFamily="34" charset="-127"/>
              </a:rPr>
              <a:t>ngkapkan</a:t>
            </a:r>
            <a:r>
              <a:rPr lang="en-US" altLang="en-US" sz="24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id-ID" altLang="en-US" sz="24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400" b="1" i="1" dirty="0">
                <a:latin typeface="+mn-lt"/>
                <a:ea typeface="Malgun Gothic" panose="020B0503020000020004" pitchFamily="34" charset="-127"/>
              </a:rPr>
              <a:t>knowledge cycle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90550" y="5423694"/>
            <a:ext cx="3937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TRI DARMA</a:t>
            </a:r>
          </a:p>
          <a:p>
            <a:pPr eaLnBrk="1" hangingPunct="1">
              <a:buClr>
                <a:schemeClr val="accent1"/>
              </a:buClr>
              <a:buSzPct val="80000"/>
            </a:pPr>
            <a:r>
              <a:rPr lang="id-ID" altLang="en-US" sz="2800" b="1" dirty="0">
                <a:solidFill>
                  <a:schemeClr val="bg1"/>
                </a:solidFill>
                <a:latin typeface="+mn-lt"/>
              </a:rPr>
              <a:t>PERGURUAN TINGGI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13176"/>
            <a:ext cx="3193620" cy="112761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solidFill>
                  <a:schemeClr val="bg1"/>
                </a:solidFill>
                <a:latin typeface="+mn-lt"/>
              </a:rPr>
              <a:t>K</a:t>
            </a:r>
            <a:r>
              <a:rPr lang="id-ID" altLang="en-US" sz="2400" b="1" dirty="0">
                <a:solidFill>
                  <a:schemeClr val="bg1"/>
                </a:solidFill>
                <a:latin typeface="+mn-lt"/>
              </a:rPr>
              <a:t>ETERKAITAN ANTARA</a:t>
            </a:r>
            <a:br>
              <a:rPr lang="id-ID" altLang="en-US" sz="24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400" b="1" dirty="0">
                <a:solidFill>
                  <a:schemeClr val="bg1"/>
                </a:solidFill>
                <a:latin typeface="+mn-lt"/>
              </a:rPr>
              <a:t>PENDIDIKAN &amp; PENGAJARAN</a:t>
            </a:r>
            <a:br>
              <a:rPr lang="id-ID" altLang="en-US" sz="24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400" b="1" dirty="0">
                <a:solidFill>
                  <a:schemeClr val="bg1"/>
                </a:solidFill>
                <a:latin typeface="+mn-lt"/>
              </a:rPr>
              <a:t>PENELITIAN &amp;</a:t>
            </a:r>
            <a:br>
              <a:rPr lang="id-ID" altLang="en-US" sz="2400" b="1" dirty="0">
                <a:solidFill>
                  <a:schemeClr val="bg1"/>
                </a:solidFill>
                <a:latin typeface="+mn-lt"/>
              </a:rPr>
            </a:br>
            <a:r>
              <a:rPr lang="en-US" altLang="en-US" sz="2400" b="1" dirty="0">
                <a:solidFill>
                  <a:schemeClr val="bg1"/>
                </a:solidFill>
                <a:latin typeface="+mn-lt"/>
              </a:rPr>
              <a:t>P</a:t>
            </a:r>
            <a:r>
              <a:rPr lang="id-ID" altLang="en-US" sz="2400" b="1" dirty="0">
                <a:solidFill>
                  <a:schemeClr val="bg1"/>
                </a:solidFill>
                <a:latin typeface="+mn-lt"/>
              </a:rPr>
              <a:t>ENGABDIAN</a:t>
            </a:r>
            <a:br>
              <a:rPr lang="id-ID" altLang="en-US" sz="2400" b="1" dirty="0">
                <a:solidFill>
                  <a:schemeClr val="bg1"/>
                </a:solidFill>
                <a:latin typeface="+mn-lt"/>
              </a:rPr>
            </a:br>
            <a:r>
              <a:rPr lang="id-ID" altLang="en-US" sz="2400" b="1" dirty="0">
                <a:solidFill>
                  <a:schemeClr val="bg1"/>
                </a:solidFill>
                <a:latin typeface="+mn-lt"/>
              </a:rPr>
              <a:t>PADA MASYARAKAT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279CF0F-A35F-48E0-A324-932AAA3772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27"/>
          <a:stretch>
            <a:fillRect/>
          </a:stretch>
        </p:blipFill>
        <p:spPr bwMode="auto">
          <a:xfrm>
            <a:off x="4078982" y="1141375"/>
            <a:ext cx="7874141" cy="45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A21A730-DF09-4157-AC11-CB5BFFFB1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413" cy="6857887"/>
          </a:xfrm>
        </p:spPr>
      </p:pic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EDD6A44A-EE11-431C-8F6C-B40B363A6B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152301"/>
              </p:ext>
            </p:extLst>
          </p:nvPr>
        </p:nvGraphicFramePr>
        <p:xfrm>
          <a:off x="4655046" y="178019"/>
          <a:ext cx="6676251" cy="317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F524DC5-FB18-4252-903E-44ABF5065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851185"/>
              </p:ext>
            </p:extLst>
          </p:nvPr>
        </p:nvGraphicFramePr>
        <p:xfrm>
          <a:off x="4655046" y="3539523"/>
          <a:ext cx="6676251" cy="303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7">
            <a:extLst>
              <a:ext uri="{FF2B5EF4-FFF2-40B4-BE49-F238E27FC236}">
                <a16:creationId xmlns:a16="http://schemas.microsoft.com/office/drawing/2014/main" id="{AE59EA7B-0A8F-459F-A6D5-AF67C6940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42" y="4208367"/>
            <a:ext cx="3096344" cy="236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GRAFIK BUKU AJAR, JURNAL INTERNASIONAL, JURNAL NASIONAL, JUMLAH JUDUL PENELITIAN DAN PKM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68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FFA26-C927-442F-AE4F-F269EF22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DEBE9AA-2232-46FE-8EF6-8D653CC3E3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2"/>
            <a:ext cx="12190413" cy="6857887"/>
          </a:xfr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BF83A82-3A86-4303-A06A-EA808C2027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6964948"/>
              </p:ext>
            </p:extLst>
          </p:nvPr>
        </p:nvGraphicFramePr>
        <p:xfrm>
          <a:off x="4439022" y="620688"/>
          <a:ext cx="727280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17">
            <a:extLst>
              <a:ext uri="{FF2B5EF4-FFF2-40B4-BE49-F238E27FC236}">
                <a16:creationId xmlns:a16="http://schemas.microsoft.com/office/drawing/2014/main" id="{2860FF87-86F5-4FFC-A31D-BFB4F8FF8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58" y="5184389"/>
            <a:ext cx="2880320" cy="139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</a:rPr>
              <a:t>GRAFIK JUMLAH DANA PENELITIAN DAN PKM</a:t>
            </a:r>
            <a:endParaRPr lang="id-ID" altLang="en-US" sz="28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8768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939A-EE00-43A5-A927-F37E13C2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8181FE-214F-4200-A1BF-B54383FB79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54"/>
            <a:ext cx="12190413" cy="6857887"/>
          </a:xfr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E03F9B-309B-44F5-ADC2-617B8B5559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330392"/>
              </p:ext>
            </p:extLst>
          </p:nvPr>
        </p:nvGraphicFramePr>
        <p:xfrm>
          <a:off x="3934966" y="620688"/>
          <a:ext cx="7848872" cy="44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1">
            <a:extLst>
              <a:ext uri="{FF2B5EF4-FFF2-40B4-BE49-F238E27FC236}">
                <a16:creationId xmlns:a16="http://schemas.microsoft.com/office/drawing/2014/main" id="{888A4326-3363-4E92-8660-FC3E29F83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6438" y="5235307"/>
            <a:ext cx="78488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latinLnBrk="1" hangingPunct="1"/>
            <a:r>
              <a:rPr lang="en-US" altLang="en-US" sz="2100" b="1" u="sng" dirty="0" err="1">
                <a:latin typeface="+mn-lt"/>
                <a:ea typeface="Malgun Gothic" panose="020B0503020000020004" pitchFamily="34" charset="-127"/>
              </a:rPr>
              <a:t>Catatan</a:t>
            </a:r>
            <a:r>
              <a:rPr lang="en-US" altLang="en-US" sz="2100" b="1" u="sng" dirty="0">
                <a:latin typeface="+mn-lt"/>
                <a:ea typeface="Malgun Gothic" panose="020B0503020000020004" pitchFamily="34" charset="-127"/>
              </a:rPr>
              <a:t>:</a:t>
            </a:r>
          </a:p>
          <a:p>
            <a:pPr eaLnBrk="1" latinLnBrk="1" hangingPunct="1"/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Jumlah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kerja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sama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dengan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perguruan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tinggi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,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industri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,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pemerintah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</a:p>
          <a:p>
            <a:pPr eaLnBrk="1" latinLnBrk="1" hangingPunct="1"/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dalam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bentuk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dokumen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Nota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Kesepahaman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, Nota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Perjanjian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, Surat </a:t>
            </a:r>
          </a:p>
          <a:p>
            <a:pPr eaLnBrk="1" latinLnBrk="1" hangingPunct="1"/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Pernyataan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Kehendak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di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tataran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nasional</a:t>
            </a:r>
            <a:r>
              <a:rPr lang="en-US" altLang="en-US" sz="2100" dirty="0">
                <a:latin typeface="+mn-lt"/>
                <a:ea typeface="Malgun Gothic" panose="020B0503020000020004" pitchFamily="34" charset="-127"/>
              </a:rPr>
              <a:t> dan </a:t>
            </a:r>
            <a:r>
              <a:rPr lang="en-US" altLang="en-US" sz="2100" dirty="0" err="1">
                <a:latin typeface="+mn-lt"/>
                <a:ea typeface="Malgun Gothic" panose="020B0503020000020004" pitchFamily="34" charset="-127"/>
              </a:rPr>
              <a:t>internasional</a:t>
            </a:r>
            <a:endParaRPr lang="en-US" altLang="en-US" sz="2100" dirty="0">
              <a:latin typeface="+mn-lt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0173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A304-252C-4E07-BBA9-829BD923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2D5863-610D-48B2-91E1-2C8579606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" y="0"/>
            <a:ext cx="12188342" cy="685672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FDC0FE-156D-44FD-BCF9-A0CE992A2D4E}"/>
              </a:ext>
            </a:extLst>
          </p:cNvPr>
          <p:cNvSpPr txBox="1"/>
          <p:nvPr/>
        </p:nvSpPr>
        <p:spPr>
          <a:xfrm>
            <a:off x="3718942" y="1052736"/>
            <a:ext cx="8304927" cy="4928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ID" sz="22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Trend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UNAS di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tataran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nasional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2017-2020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bersifat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fluktuatif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cenderung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turun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sementara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tataran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internasional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2017-2020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cenderung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meningkat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ID" sz="22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Trend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tataran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nasional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penurunan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cukup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signifikan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dari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kuartal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sebelumnya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banyak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dari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berkelanjutan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Fokus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UNAS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membenahi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pengajaran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program-program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terarah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tampaknya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faktor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penyebab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penurunan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Di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tataran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b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internasional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bersifat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berkelanjutan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semakin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berkembang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mitra-mitra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universitas,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industri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dan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pemerintah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 di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dan di </a:t>
            </a:r>
            <a:r>
              <a:rPr lang="en-ID" sz="2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luar</a:t>
            </a:r>
            <a:r>
              <a:rPr lang="en-ID" sz="2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negeri.</a:t>
            </a:r>
            <a:endParaRPr lang="en-ID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ID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A304-252C-4E07-BBA9-829BD9230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C2D5863-610D-48B2-91E1-2C85796064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342" cy="6856722"/>
          </a:xfrm>
        </p:spPr>
      </p:pic>
      <p:sp>
        <p:nvSpPr>
          <p:cNvPr id="3" name="Rectangle 2"/>
          <p:cNvSpPr/>
          <p:nvPr/>
        </p:nvSpPr>
        <p:spPr>
          <a:xfrm>
            <a:off x="3887049" y="919982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1) Input</a:t>
            </a:r>
          </a:p>
          <a:p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yang </a:t>
            </a:r>
            <a:r>
              <a:rPr lang="en-US" sz="2000" dirty="0" err="1"/>
              <a:t>diselenggarakan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Prodi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memperkaya</a:t>
            </a:r>
            <a:r>
              <a:rPr lang="en-US" sz="2000" dirty="0" smtClean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diselenggarakan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Fakultas</a:t>
            </a:r>
            <a:endParaRPr lang="en-US" sz="2000" dirty="0"/>
          </a:p>
          <a:p>
            <a:endParaRPr lang="en-US" sz="2000" dirty="0"/>
          </a:p>
          <a:p>
            <a:r>
              <a:rPr lang="en-US" sz="2800" b="1" dirty="0">
                <a:solidFill>
                  <a:srgbClr val="C00000"/>
                </a:solidFill>
              </a:rPr>
              <a:t>2) Proses </a:t>
            </a:r>
          </a:p>
          <a:p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di </a:t>
            </a:r>
            <a:r>
              <a:rPr lang="en-US" sz="2000" dirty="0" err="1"/>
              <a:t>lembaga</a:t>
            </a:r>
            <a:endParaRPr lang="en-US" sz="2000" dirty="0"/>
          </a:p>
          <a:p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pendampingan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 smtClean="0"/>
              <a:t>pendamping</a:t>
            </a:r>
            <a:r>
              <a:rPr lang="en-US" sz="2000" dirty="0" smtClean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smtClean="0"/>
              <a:t>mentorship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dari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;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topik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sejalan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fokus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yang </a:t>
            </a:r>
            <a:r>
              <a:rPr lang="en-US" sz="2000" dirty="0" err="1"/>
              <a:t>dituju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800" b="1" dirty="0">
                <a:solidFill>
                  <a:srgbClr val="C00000"/>
                </a:solidFill>
              </a:rPr>
              <a:t>3) Output</a:t>
            </a:r>
          </a:p>
          <a:p>
            <a:r>
              <a:rPr lang="en-US" sz="2000" dirty="0" err="1"/>
              <a:t>Mencakup</a:t>
            </a:r>
            <a:r>
              <a:rPr lang="en-US" sz="2000" dirty="0"/>
              <a:t> 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memproduksi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endParaRPr lang="en-US" sz="2000" dirty="0"/>
          </a:p>
          <a:p>
            <a:r>
              <a:rPr lang="en-US" sz="2000" dirty="0" err="1"/>
              <a:t>penelitian</a:t>
            </a:r>
            <a:r>
              <a:rPr lang="en-US" sz="2000" dirty="0"/>
              <a:t>/</a:t>
            </a:r>
            <a:r>
              <a:rPr lang="en-US" sz="2000" dirty="0" err="1"/>
              <a:t>monograf</a:t>
            </a:r>
            <a:r>
              <a:rPr lang="en-US" sz="2000" dirty="0"/>
              <a:t>, book chapter, </a:t>
            </a:r>
            <a:r>
              <a:rPr lang="en-US" sz="2000" dirty="0" err="1"/>
              <a:t>skripsi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artikel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. 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endParaRPr lang="en-US" sz="2000" dirty="0"/>
          </a:p>
          <a:p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monograf</a:t>
            </a:r>
            <a:r>
              <a:rPr lang="en-US" sz="2000" dirty="0"/>
              <a:t>, </a:t>
            </a:r>
            <a:r>
              <a:rPr lang="en-US" sz="2000" i="1" dirty="0"/>
              <a:t>book chapter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artikel</a:t>
            </a:r>
            <a:r>
              <a:rPr lang="en-US" sz="2000" dirty="0"/>
              <a:t> </a:t>
            </a:r>
            <a:r>
              <a:rPr lang="en-US" sz="2000" dirty="0" err="1"/>
              <a:t>dimungkinkan</a:t>
            </a:r>
            <a:r>
              <a:rPr lang="en-US" sz="2000" dirty="0"/>
              <a:t> </a:t>
            </a:r>
            <a:r>
              <a:rPr lang="en-US" sz="2000" i="1" dirty="0"/>
              <a:t>co-authors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pembimbing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mentordari</a:t>
            </a:r>
            <a:r>
              <a:rPr lang="en-US" sz="2000" dirty="0"/>
              <a:t> </a:t>
            </a:r>
            <a:r>
              <a:rPr lang="en-US" sz="2000" dirty="0" err="1"/>
              <a:t>lembaga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8542" y="5053381"/>
            <a:ext cx="3193620" cy="15596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  <a:buClr>
                <a:schemeClr val="accent1"/>
              </a:buClr>
              <a:buSzPct val="70000"/>
            </a:pPr>
            <a:r>
              <a:rPr lang="en-US" altLang="en-US" sz="4800" b="1" dirty="0" smtClean="0">
                <a:solidFill>
                  <a:schemeClr val="bg1"/>
                </a:solidFill>
                <a:latin typeface="+mn-lt"/>
              </a:rPr>
              <a:t>MBKM PENELITIAN</a:t>
            </a:r>
            <a:endParaRPr lang="en-US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275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1222</Words>
  <Application>Microsoft Office PowerPoint</Application>
  <PresentationFormat>Custom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Malgun Gothic</vt:lpstr>
      <vt:lpstr>Arial</vt:lpstr>
      <vt:lpstr>Arial Black</vt:lpstr>
      <vt:lpstr>Calibri</vt:lpstr>
      <vt:lpstr>Candara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KETERKAITAN ANTARA PENDIDIKAN &amp; PENGAJARAN PENELITIAN &amp; PENGABDIAN PADA MASYARAKAT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KREATIVITAS MAHASISWA</vt:lpstr>
      <vt:lpstr>PROGRAM KREATIVITAS MAHASISWA RISET</vt:lpstr>
      <vt:lpstr>PROGRAM KREATIFITAS MAHASISWA KEWIRAUSAHAAN</vt:lpstr>
      <vt:lpstr>PROGRAM KREATIVITAS MAHASISWA PENGABDIAN MASYARAKAT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AuliyaSasuke</dc:creator>
  <cp:lastModifiedBy>nonon saribanon</cp:lastModifiedBy>
  <cp:revision>11</cp:revision>
  <dcterms:created xsi:type="dcterms:W3CDTF">2021-07-28T12:25:41Z</dcterms:created>
  <dcterms:modified xsi:type="dcterms:W3CDTF">2021-08-21T03:32:52Z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268263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