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79300" cy="6858000"/>
  <p:notesSz cx="12179300" cy="6858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EUTJRB+ArialNarrow-Bold" panose="02000500000000000000" pitchFamily="2"/>
      <p:regular r:id="rId45"/>
    </p:embeddedFont>
    <p:embeddedFont>
      <p:font typeface="GCACBD+Arial-Black" panose="02000500000000000000" pitchFamily="2"/>
      <p:regular r:id="rId46"/>
    </p:embeddedFont>
    <p:embeddedFont>
      <p:font typeface="HCMHFW+ArialNarrow" panose="02000500000000000000" pitchFamily="2"/>
      <p:regular r:id="rId47"/>
    </p:embeddedFont>
    <p:embeddedFont>
      <p:font typeface="OPQDOF+Wingdings-Regular" panose="02000500000000000000" pitchFamily="2"/>
      <p:regular r:id="rId48"/>
    </p:embeddedFont>
    <p:embeddedFont>
      <p:font typeface="UUJDEB+ArialMT" panose="02000500000000000000" pitchFamily="2"/>
      <p:regular r:id="rId49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62" y="-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font" Target="fonts/font2.fntdata" /><Relationship Id="rId47" Type="http://schemas.openxmlformats.org/officeDocument/2006/relationships/font" Target="fonts/font7.fntdata" /><Relationship Id="rId50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font" Target="fonts/font6.fnt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font" Target="fonts/font1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font" Target="fonts/font5.fntdata" /><Relationship Id="rId53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font" Target="fonts/font9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font" Target="fonts/font4.fntdata" /><Relationship Id="rId52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font" Target="fonts/font3.fntdata" /><Relationship Id="rId48" Type="http://schemas.openxmlformats.org/officeDocument/2006/relationships/font" Target="fonts/font8.fntdata" /><Relationship Id="rId8" Type="http://schemas.openxmlformats.org/officeDocument/2006/relationships/slide" Target="slides/slide7.xml" /><Relationship Id="rId51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37564" y="503669"/>
            <a:ext cx="2698923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KEUNASAN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17287" y="964962"/>
            <a:ext cx="7673815" cy="63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Menyelenggarakanꢀ</a:t>
            </a:r>
            <a:r>
              <a:rPr sz="2000" spc="-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danꢀ</a:t>
            </a:r>
            <a:r>
              <a:rPr sz="2000" spc="-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menggembangkanꢀ</a:t>
            </a:r>
            <a:r>
              <a:rPr sz="20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pendidikanꢀ</a:t>
            </a:r>
            <a:r>
              <a:rPr sz="20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bertarafꢀ</a:t>
            </a:r>
            <a:r>
              <a:rPr sz="2000" spc="-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nasionalꢀ</a:t>
            </a:r>
            <a:r>
              <a:rPr sz="20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yangꢀ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dapatꢀbersaingꢀdiꢀtataranꢀglobal;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7287" y="1803162"/>
            <a:ext cx="7675085" cy="1243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Menyelenggarakanꢀ</a:t>
            </a:r>
            <a:r>
              <a:rPr sz="2000" spc="-2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pendidikanꢀ</a:t>
            </a:r>
            <a:r>
              <a:rPr sz="2000" spc="-2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yangꢀ</a:t>
            </a:r>
            <a:r>
              <a:rPr sz="2000" spc="-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menghasilkanꢀ</a:t>
            </a:r>
            <a:r>
              <a:rPr sz="2000" spc="-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lulusanꢀ</a:t>
            </a:r>
            <a:r>
              <a:rPr sz="2000" spc="-2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yangꢀ</a:t>
            </a:r>
            <a:r>
              <a:rPr sz="2000" spc="-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unggulꢀ</a:t>
            </a:r>
            <a:r>
              <a:rPr sz="2000" spc="-2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dalamꢀ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bidangnyaꢀ</a:t>
            </a:r>
            <a:r>
              <a:rPr sz="20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yangꢀ</a:t>
            </a:r>
            <a:r>
              <a:rPr sz="20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menguasaiꢀ</a:t>
            </a:r>
            <a:r>
              <a:rPr sz="2000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perkembanganꢀ</a:t>
            </a:r>
            <a:r>
              <a:rPr sz="20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ilmuꢀ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pengetahuanꢀ</a:t>
            </a:r>
            <a:r>
              <a:rPr sz="2000" spc="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danꢀ</a:t>
            </a:r>
            <a:r>
              <a:rPr sz="20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teknologiꢀ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terkiniꢀ</a:t>
            </a:r>
            <a:r>
              <a:rPr sz="2000" spc="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yangꢀ</a:t>
            </a:r>
            <a:r>
              <a:rPr sz="2000" spc="1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mampuꢀ</a:t>
            </a:r>
            <a:r>
              <a:rPr sz="2000" spc="1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bersaingꢀ</a:t>
            </a:r>
            <a:r>
              <a:rPr sz="2000" spc="1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diꢀ</a:t>
            </a:r>
            <a:r>
              <a:rPr sz="20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pasarꢀ</a:t>
            </a:r>
            <a:r>
              <a:rPr sz="2000" spc="1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tenagaꢀ</a:t>
            </a:r>
            <a:r>
              <a:rPr sz="2000" spc="1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kerjaꢀ</a:t>
            </a:r>
            <a:r>
              <a:rPr sz="2000" spc="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secaraꢀ</a:t>
            </a:r>
            <a:r>
              <a:rPr sz="2000" spc="1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nasionalꢀ</a:t>
            </a:r>
            <a:r>
              <a:rPr sz="200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danꢀ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internasional;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5595" y="2004679"/>
            <a:ext cx="983753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MISI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17287" y="3327162"/>
            <a:ext cx="7672609" cy="63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Menyelenggarakanꢀ</a:t>
            </a:r>
            <a:r>
              <a:rPr sz="200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penelitianꢀ</a:t>
            </a:r>
            <a:r>
              <a:rPr sz="2000" spc="-1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danꢀ</a:t>
            </a:r>
            <a:r>
              <a:rPr sz="20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pengabdianꢀ</a:t>
            </a:r>
            <a:r>
              <a:rPr sz="2000" spc="-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masyarakatꢀ</a:t>
            </a:r>
            <a:r>
              <a:rPr sz="2000" spc="-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yangꢀ</a:t>
            </a:r>
            <a:r>
              <a:rPr sz="20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berkontribusiꢀ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kepadaꢀpengembanganꢀilmuꢀpengetahuanꢀdiꢀkancahꢀnasionalꢀdanꢀinternasional;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17287" y="4241562"/>
            <a:ext cx="7675657" cy="93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Menyelenggarakanꢀ</a:t>
            </a:r>
            <a:r>
              <a:rPr sz="20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tataꢀ</a:t>
            </a:r>
            <a:r>
              <a:rPr sz="2000" spc="-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kelolaꢀ</a:t>
            </a:r>
            <a:r>
              <a:rPr sz="2000" spc="-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organisasiꢀ</a:t>
            </a:r>
            <a:r>
              <a:rPr sz="20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universitasꢀ</a:t>
            </a:r>
            <a:r>
              <a:rPr sz="20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secaraꢀ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transparan,ꢀ</a:t>
            </a:r>
            <a:r>
              <a:rPr sz="2000" spc="-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adil,ꢀ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bertanggungꢀ</a:t>
            </a:r>
            <a:r>
              <a:rPr sz="2000" spc="-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jawabꢀ</a:t>
            </a:r>
            <a:r>
              <a:rPr sz="2000" spc="-1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danꢀ</a:t>
            </a:r>
            <a:r>
              <a:rPr sz="2000" spc="-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kredibelꢀ</a:t>
            </a:r>
            <a:r>
              <a:rPr sz="2000" spc="-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yangꢀ</a:t>
            </a:r>
            <a:r>
              <a:rPr sz="2000" spc="-1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mengacuꢀ</a:t>
            </a:r>
            <a:r>
              <a:rPr sz="2000" spc="-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kepadaꢀ</a:t>
            </a:r>
            <a:r>
              <a:rPr sz="2000" spc="-1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kebijakanꢀ</a:t>
            </a:r>
            <a:r>
              <a:rPr sz="2000" spc="-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pendidikanꢀ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nasional;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17287" y="5460762"/>
            <a:ext cx="7674450" cy="93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Membangunꢀ</a:t>
            </a:r>
            <a:r>
              <a:rPr sz="2000" spc="4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Jejaringꢀ</a:t>
            </a:r>
            <a:r>
              <a:rPr sz="2000" spc="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nasionalꢀ</a:t>
            </a:r>
            <a:r>
              <a:rPr sz="2000" spc="4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danꢀ</a:t>
            </a:r>
            <a:r>
              <a:rPr sz="2000" spc="4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internasionalꢀ</a:t>
            </a:r>
            <a:r>
              <a:rPr sz="2000" spc="4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untukꢀ</a:t>
            </a:r>
            <a:r>
              <a:rPr sz="2000" spc="4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memperluasꢀ</a:t>
            </a:r>
            <a:r>
              <a:rPr sz="2000" spc="4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danꢀ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memperdalamꢀ</a:t>
            </a:r>
            <a:r>
              <a:rPr sz="2000" spc="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kerjasamaꢀ</a:t>
            </a:r>
            <a:r>
              <a:rPr sz="2000" spc="6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dalamꢀ</a:t>
            </a:r>
            <a:r>
              <a:rPr sz="2000" spc="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pengembanganꢀ</a:t>
            </a:r>
            <a:r>
              <a:rPr sz="2000" spc="6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ilmuꢀ</a:t>
            </a:r>
            <a:r>
              <a:rPr sz="2000" spc="6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pengetahuanꢀ</a:t>
            </a:r>
            <a:r>
              <a:rPr sz="2000" spc="6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danꢀ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teknologiꢀyangꢀbermanfaatꢀbagiꢀbangsaꢀdanꢀnegara.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30214" y="964962"/>
            <a:ext cx="7518462" cy="63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Terselenggaranyaꢀpendidikanꢀbertarafꢀnasionalꢀyangꢀdapatꢀbersaingꢀdiꢀtataranꢀ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global;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8190" y="1759559"/>
            <a:ext cx="1667321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TUJUAN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0214" y="1803162"/>
            <a:ext cx="7517320" cy="63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Dihasilkannyaꢀ</a:t>
            </a:r>
            <a:r>
              <a:rPr sz="2000" spc="-1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lulusanꢀ</a:t>
            </a:r>
            <a:r>
              <a:rPr sz="2000" spc="-1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yangꢀ</a:t>
            </a:r>
            <a:r>
              <a:rPr sz="2000" spc="-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memilikiꢀ</a:t>
            </a:r>
            <a:r>
              <a:rPr sz="2000" spc="-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integritas,ꢀ</a:t>
            </a:r>
            <a:r>
              <a:rPr sz="2000" spc="-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komptensi,ꢀ</a:t>
            </a:r>
            <a:r>
              <a:rPr sz="2000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sertaꢀ</a:t>
            </a:r>
            <a:r>
              <a:rPr sz="2000" spc="-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dayaꢀ</a:t>
            </a:r>
            <a:r>
              <a:rPr sz="2000" spc="-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saingꢀ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nasionalꢀdanꢀinternasional;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0214" y="2717562"/>
            <a:ext cx="7518844" cy="93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Dihasilkannyaꢀkaryaꢀpenelitianꢀdanꢀpengabdianꢀmasyarakatꢀyangꢀberkontribusiꢀ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terhadapꢀ</a:t>
            </a:r>
            <a:r>
              <a:rPr sz="2000" spc="1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pengembanganꢀ</a:t>
            </a:r>
            <a:r>
              <a:rPr sz="20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ilmuꢀ</a:t>
            </a:r>
            <a:r>
              <a:rPr sz="2000" spc="1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pengetahuanꢀ</a:t>
            </a:r>
            <a:r>
              <a:rPr sz="2000" spc="1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danꢀ</a:t>
            </a:r>
            <a:r>
              <a:rPr sz="2000" spc="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teknologiꢀ</a:t>
            </a:r>
            <a:r>
              <a:rPr sz="2000" spc="1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baikꢀ</a:t>
            </a:r>
            <a:r>
              <a:rPr sz="2000" spc="1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diꢀ</a:t>
            </a:r>
            <a:r>
              <a:rPr sz="2000" spc="1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tingkatꢀ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nasionalꢀmaupunꢀinternasional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30214" y="3936762"/>
            <a:ext cx="7516938" cy="93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Tersenyelenggaranyaꢀ</a:t>
            </a:r>
            <a:r>
              <a:rPr sz="2000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tataꢀ</a:t>
            </a:r>
            <a:r>
              <a:rPr sz="20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kelolaꢀ</a:t>
            </a:r>
            <a:r>
              <a:rPr sz="200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organisasiꢀ</a:t>
            </a:r>
            <a:r>
              <a:rPr sz="20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universitasꢀ</a:t>
            </a:r>
            <a:r>
              <a:rPr sz="2000" spc="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secaraꢀ</a:t>
            </a:r>
            <a:r>
              <a:rPr sz="2000" spc="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transparan,ꢀ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adil,ꢀ</a:t>
            </a:r>
            <a:r>
              <a:rPr sz="2000" spc="2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bertanggungꢀ</a:t>
            </a:r>
            <a:r>
              <a:rPr sz="2000" spc="2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jawabꢀ</a:t>
            </a:r>
            <a:r>
              <a:rPr sz="2000" spc="2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danꢀ</a:t>
            </a:r>
            <a:r>
              <a:rPr sz="2000" spc="2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kredibelꢀ</a:t>
            </a:r>
            <a:r>
              <a:rPr sz="2000" spc="2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yangꢀ</a:t>
            </a:r>
            <a:r>
              <a:rPr sz="2000" spc="2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mengacuꢀ</a:t>
            </a:r>
            <a:r>
              <a:rPr sz="2000" spc="2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kepadaꢀ</a:t>
            </a:r>
            <a:r>
              <a:rPr sz="2000" spc="2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kebijakanꢀ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pendidikanꢀnasional;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0214" y="5155962"/>
            <a:ext cx="7517764" cy="93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Terbangunnyaꢀ</a:t>
            </a:r>
            <a:r>
              <a:rPr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Jejaringꢀ</a:t>
            </a:r>
            <a:r>
              <a:rPr sz="2000" spc="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nasionalꢀ</a:t>
            </a:r>
            <a:r>
              <a:rPr sz="2000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danꢀ</a:t>
            </a:r>
            <a:r>
              <a:rPr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internasionalꢀ</a:t>
            </a:r>
            <a:r>
              <a:rPr sz="2000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untukꢀ</a:t>
            </a:r>
            <a:r>
              <a:rPr sz="2000" spc="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memperluasꢀ</a:t>
            </a:r>
            <a:r>
              <a:rPr sz="2000" spc="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danꢀ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memperdalamꢀ</a:t>
            </a:r>
            <a:r>
              <a:rPr sz="2000" spc="4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kerjasamaꢀ</a:t>
            </a:r>
            <a:r>
              <a:rPr sz="2000" spc="4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dalamꢀ</a:t>
            </a:r>
            <a:r>
              <a:rPr sz="2000" spc="4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pengembanganꢀ</a:t>
            </a:r>
            <a:r>
              <a:rPr sz="2000" spc="4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ilmuꢀ</a:t>
            </a:r>
            <a:r>
              <a:rPr sz="2000" spc="4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pengetahuanꢀ</a:t>
            </a:r>
            <a:r>
              <a:rPr sz="2000" spc="4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danꢀ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teknologiꢀyangꢀbermanfaatꢀbagiꢀbangsaꢀdanꢀnegara.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47678" y="1114144"/>
            <a:ext cx="6460478" cy="936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BLOK I LT. III</a:t>
            </a:r>
            <a:r>
              <a:rPr sz="2400" b="1" spc="2706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FAKULTAS ILMU SOSIAL &amp; POLITIK</a:t>
            </a:r>
          </a:p>
          <a:p>
            <a:pPr marL="0" marR="0">
              <a:lnSpc>
                <a:spcPts val="2753"/>
              </a:lnSpc>
              <a:spcBef>
                <a:spcPts val="1516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BLOK II LT.I</a:t>
            </a:r>
            <a:r>
              <a:rPr sz="2400" b="1" spc="3802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FAKULTAS HUKUM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3997" y="1650896"/>
            <a:ext cx="2880084" cy="300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EUTJRB+ArialNarrow-Bold"/>
                <a:cs typeface="EUTJRB+ArialNarrow-Bold"/>
              </a:rPr>
              <a:t>SEKRETARIAT-SEKRETARIAT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997" y="1844696"/>
            <a:ext cx="2844998" cy="737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07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FFFFFF"/>
                </a:solidFill>
                <a:latin typeface="EUTJRB+ArialNarrow-Bold"/>
                <a:cs typeface="EUTJRB+ArialNarrow-Bold"/>
              </a:rPr>
              <a:t>FAKULTAS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47678" y="2211424"/>
            <a:ext cx="5779556" cy="2033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BLOK II LT.II</a:t>
            </a:r>
            <a:r>
              <a:rPr sz="2400" b="1" spc="3254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FAKULTAS EKONOMI</a:t>
            </a:r>
          </a:p>
          <a:p>
            <a:pPr marL="0" marR="0">
              <a:lnSpc>
                <a:spcPts val="2753"/>
              </a:lnSpc>
              <a:spcBef>
                <a:spcPts val="1516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BLOK III LT.II</a:t>
            </a:r>
            <a:r>
              <a:rPr sz="2400" b="1" spc="2707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FAKULTAS ILMU KESEHATAN</a:t>
            </a:r>
          </a:p>
          <a:p>
            <a:pPr marL="0" marR="0">
              <a:lnSpc>
                <a:spcPts val="2753"/>
              </a:lnSpc>
              <a:spcBef>
                <a:spcPts val="1516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BLOK IV LT.I</a:t>
            </a:r>
            <a:r>
              <a:rPr sz="2400" b="1" spc="3039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FAKULTAS SASTRA</a:t>
            </a:r>
          </a:p>
          <a:p>
            <a:pPr marL="0" marR="0">
              <a:lnSpc>
                <a:spcPts val="2753"/>
              </a:lnSpc>
              <a:spcBef>
                <a:spcPts val="1516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BLOK IV LT.II</a:t>
            </a:r>
            <a:r>
              <a:rPr sz="2400" b="1" spc="2492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FTKI &amp; FTS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3997" y="2487487"/>
            <a:ext cx="2574523" cy="504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FFFFFF"/>
                </a:solidFill>
                <a:latin typeface="EUTJRB+ArialNarrow-Bold"/>
                <a:cs typeface="EUTJRB+ArialNarrow-Bold"/>
              </a:rPr>
              <a:t>(BLOK – PETA)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47678" y="4405984"/>
            <a:ext cx="6376730" cy="1485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BLOK IV LT. III</a:t>
            </a:r>
            <a:r>
              <a:rPr sz="2400" b="1" spc="1397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FAKULTAS PERTANIAN &amp; BIOLOGI</a:t>
            </a:r>
          </a:p>
          <a:p>
            <a:pPr marL="0" marR="0">
              <a:lnSpc>
                <a:spcPts val="2753"/>
              </a:lnSpc>
              <a:spcBef>
                <a:spcPts val="1516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MENARA UNAS</a:t>
            </a:r>
            <a:r>
              <a:rPr sz="2400" b="1" spc="317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FAKULTAS KESEHATAN &amp;</a:t>
            </a:r>
          </a:p>
          <a:p>
            <a:pPr marL="1981200" marR="0">
              <a:lnSpc>
                <a:spcPts val="2753"/>
              </a:lnSpc>
              <a:spcBef>
                <a:spcPts val="1516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SEKOLAH PASCASARJANA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41454" y="231571"/>
            <a:ext cx="3374853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DENAH ATAU PETA KAMPUS UNAS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72372" y="5210873"/>
            <a:ext cx="1683313" cy="88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2762" marR="0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KampusꢀUNAS</a:t>
            </a:r>
          </a:p>
          <a:p>
            <a:pPr marL="0" marR="0">
              <a:lnSpc>
                <a:spcPts val="1606"/>
              </a:lnSpc>
              <a:spcBef>
                <a:spcPts val="7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Jl.ꢀSawoꢀManilaꢀNo.ꢀ61</a:t>
            </a:r>
          </a:p>
          <a:p>
            <a:pPr marL="15875" marR="0">
              <a:lnSpc>
                <a:spcPts val="1606"/>
              </a:lnSpc>
              <a:spcBef>
                <a:spcPts val="7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Pejaten,ꢀPasarꢀMingguꢀ</a:t>
            </a:r>
          </a:p>
          <a:p>
            <a:pPr marL="31750" marR="0">
              <a:lnSpc>
                <a:spcPts val="1606"/>
              </a:lnSpc>
              <a:spcBef>
                <a:spcPts val="2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JakartaꢀSelatanꢀ12520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88759" y="5210873"/>
            <a:ext cx="2108368" cy="668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6312" marR="0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KampusꢀUNAS</a:t>
            </a:r>
          </a:p>
          <a:p>
            <a:pPr marL="0" marR="0">
              <a:lnSpc>
                <a:spcPts val="1606"/>
              </a:lnSpc>
              <a:spcBef>
                <a:spcPts val="7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Jl.ꢀBambuꢀKuning,ꢀPs.ꢀMinggu</a:t>
            </a:r>
          </a:p>
          <a:p>
            <a:pPr marL="941387" marR="0">
              <a:lnSpc>
                <a:spcPts val="1606"/>
              </a:lnSpc>
              <a:spcBef>
                <a:spcPts val="7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JakartaꢀSelatan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19398" y="5210873"/>
            <a:ext cx="1831292" cy="668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9775" marR="0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MenaraꢀUNAS</a:t>
            </a:r>
          </a:p>
          <a:p>
            <a:pPr marL="0" marR="0">
              <a:lnSpc>
                <a:spcPts val="1606"/>
              </a:lnSpc>
              <a:spcBef>
                <a:spcPts val="7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Jl.ꢀHarsonoꢀRM,ꢀRagunan</a:t>
            </a:r>
          </a:p>
          <a:p>
            <a:pPr marL="665162" marR="0">
              <a:lnSpc>
                <a:spcPts val="1606"/>
              </a:lnSpc>
              <a:spcBef>
                <a:spcPts val="7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JakartaꢀSelatan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23504" y="338368"/>
            <a:ext cx="2877633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Campus Tour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40320" y="346027"/>
            <a:ext cx="2063832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Para Proffesor UNAS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27017" y="6250683"/>
            <a:ext cx="3095046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Prof. Dr. Drs Umar Basalim, DES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02470" y="6037519"/>
            <a:ext cx="2302266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Prof. Dr. Dedi Darnaedi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29215" y="6034659"/>
            <a:ext cx="234627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Prof. Dr. Endang Sukara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86529" y="5706692"/>
            <a:ext cx="3002778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Prof. Dr. H. Budi Santoso, M.Sc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12564" y="5706692"/>
            <a:ext cx="3019238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Prof. Dr. Ernawati Sinaga, M.Sc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70506" y="5794438"/>
            <a:ext cx="3637976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Prof. Dr. H. Syamsiah Badruddin, M.Si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13212" y="5824620"/>
            <a:ext cx="282358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Prof. Dr. LP. Sinambela, M.M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43571" y="732025"/>
            <a:ext cx="7151106" cy="2333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1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UUJDEB+ArialMT"/>
                <a:cs typeface="UUJDEB+ArialMT"/>
              </a:rPr>
              <a:t>•</a:t>
            </a:r>
            <a:r>
              <a:rPr sz="2300" spc="1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Pada tahun 1946</a:t>
            </a:r>
            <a:r>
              <a:rPr sz="3200" dirty="0">
                <a:solidFill>
                  <a:srgbClr val="000000"/>
                </a:solidFill>
                <a:latin typeface="HCMHFW+ArialNarrow"/>
                <a:cs typeface="HCMHFW+ArialNarrow"/>
              </a:rPr>
              <a:t>,ꢀꢀ</a:t>
            </a:r>
            <a:r>
              <a:rPr sz="32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Mr.</a:t>
            </a:r>
            <a:r>
              <a:rPr sz="3200" dirty="0">
                <a:solidFill>
                  <a:srgbClr val="000000"/>
                </a:solidFill>
                <a:latin typeface="HCMHFW+ArialNarrow"/>
                <a:cs typeface="HCMHFW+ArialNarrow"/>
              </a:rPr>
              <a:t>ꢀ</a:t>
            </a:r>
            <a:r>
              <a:rPr sz="32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Sultan Takdir</a:t>
            </a:r>
          </a:p>
          <a:p>
            <a:pPr marL="342900" marR="0">
              <a:lnSpc>
                <a:spcPts val="3671"/>
              </a:lnSpc>
              <a:spcBef>
                <a:spcPts val="1119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Alisjahbana</a:t>
            </a:r>
            <a:r>
              <a:rPr sz="3200" dirty="0">
                <a:solidFill>
                  <a:srgbClr val="000000"/>
                </a:solidFill>
                <a:latin typeface="HCMHFW+ArialNarrow"/>
                <a:cs typeface="HCMHFW+ArialNarrow"/>
              </a:rPr>
              <a:t>ꢀbersamaꢀbeberapaꢀtokohꢀ</a:t>
            </a:r>
          </a:p>
          <a:p>
            <a:pPr marL="342900" marR="0">
              <a:lnSpc>
                <a:spcPts val="3671"/>
              </a:lnSpc>
              <a:spcBef>
                <a:spcPts val="1128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CMHFW+ArialNarrow"/>
                <a:cs typeface="HCMHFW+ArialNarrow"/>
              </a:rPr>
              <a:t>pejuangꢀIndonesiaꢀmendirikanꢀ</a:t>
            </a:r>
            <a:r>
              <a:rPr sz="32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Perkumpulan</a:t>
            </a:r>
          </a:p>
          <a:p>
            <a:pPr marL="342900" marR="0">
              <a:lnSpc>
                <a:spcPts val="3671"/>
              </a:lnSpc>
              <a:spcBef>
                <a:spcPts val="1136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Memajukan Ilmu dan Kebudayaan (PMIK)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622" y="5588674"/>
            <a:ext cx="2358555" cy="932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REKAM JEJAK</a:t>
            </a:r>
          </a:p>
          <a:p>
            <a:pPr marL="629146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UNAS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55864" y="5854639"/>
            <a:ext cx="271096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Prof. Iskandar Fitri, S.T, M.T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6966" y="5854639"/>
            <a:ext cx="275506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Prof. Drs. Edy Yuwono, Ph.D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91402" y="5932631"/>
            <a:ext cx="290699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Prof. Dr. Paisal Halim, M.Hum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12414" y="5926053"/>
            <a:ext cx="312562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Prof. Drs. Herman Hidayat, Ph.D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30686" y="5925130"/>
            <a:ext cx="2786468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Prof. Dr. Maswadi Rauf, M.A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91394" y="5925130"/>
            <a:ext cx="2412909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Prof. Dr. Kausar AS, M.Si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8104909" cy="6858000"/>
          </a:xfrm>
          <a:prstGeom prst="rect">
            <a:avLst/>
          </a:prstGeom>
          <a:blipFill>
            <a:blip r:embed="rId2" cstate="print"/>
            <a:srcRect/>
            <a:stretch>
              <a:fillRect r="-5027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48243" y="5932631"/>
            <a:ext cx="2478686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Prof. Syarif Hidayat, Ph.D</a:t>
            </a:r>
          </a:p>
        </p:txBody>
      </p:sp>
      <p:sp>
        <p:nvSpPr>
          <p:cNvPr id="5" name="object 1"/>
          <p:cNvSpPr/>
          <p:nvPr/>
        </p:nvSpPr>
        <p:spPr>
          <a:xfrm>
            <a:off x="8320933" y="836712"/>
            <a:ext cx="3457349" cy="4464496"/>
          </a:xfrm>
          <a:prstGeom prst="rect">
            <a:avLst/>
          </a:prstGeom>
          <a:blipFill>
            <a:blip r:embed="rId3" cstate="print"/>
            <a:srcRect/>
            <a:stretch>
              <a:fillRect l="-131901" t="-22039" r="-147019" b="-25369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1"/>
          <p:cNvSpPr/>
          <p:nvPr/>
        </p:nvSpPr>
        <p:spPr>
          <a:xfrm>
            <a:off x="8249890" y="5733256"/>
            <a:ext cx="3529357" cy="562499"/>
          </a:xfrm>
          <a:prstGeom prst="rect">
            <a:avLst/>
          </a:prstGeom>
          <a:blipFill>
            <a:blip r:embed="rId3" cstate="print"/>
            <a:srcRect/>
            <a:stretch>
              <a:fillRect l="-124381" t="-980397" r="-132947" b="-8755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8465914" y="5898604"/>
            <a:ext cx="3260328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Prof. Dr. Drs. Adjat Daradjat, M.Si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51919" y="5890115"/>
            <a:ext cx="325241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Prof. Dr. Moch Koesmawan, M.Sc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3944" y="5911146"/>
            <a:ext cx="3020931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Prof. Dr. Basuki Rekso Wibowo,S.H, M.S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0471" y="1762004"/>
            <a:ext cx="2591804" cy="1481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593" marR="0">
              <a:lnSpc>
                <a:spcPts val="321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348" dirty="0">
                <a:solidFill>
                  <a:srgbClr val="FFFFFF"/>
                </a:solidFill>
                <a:latin typeface="EUTJRB+ArialNarrow-Bold"/>
                <a:cs typeface="EUTJRB+ArialNarrow-Bold"/>
              </a:rPr>
              <a:t>PENCAPAIAN</a:t>
            </a:r>
          </a:p>
          <a:p>
            <a:pPr marL="49212" marR="0">
              <a:lnSpc>
                <a:spcPts val="3212"/>
              </a:lnSpc>
              <a:spcBef>
                <a:spcPts val="197"/>
              </a:spcBef>
              <a:spcAft>
                <a:spcPts val="0"/>
              </a:spcAft>
            </a:pPr>
            <a:r>
              <a:rPr sz="2800" b="1" spc="298" dirty="0">
                <a:solidFill>
                  <a:srgbClr val="FFFFFF"/>
                </a:solidFill>
                <a:latin typeface="EUTJRB+ArialNarrow-Bold"/>
                <a:cs typeface="EUTJRB+ArialNarrow-Bold"/>
              </a:rPr>
              <a:t>UNIVERSITAS</a:t>
            </a:r>
          </a:p>
          <a:p>
            <a:pPr marL="0" marR="0">
              <a:lnSpc>
                <a:spcPts val="4534"/>
              </a:lnSpc>
              <a:spcBef>
                <a:spcPts val="199"/>
              </a:spcBef>
              <a:spcAft>
                <a:spcPts val="0"/>
              </a:spcAft>
            </a:pPr>
            <a:r>
              <a:rPr sz="4000" b="1" spc="298" dirty="0">
                <a:solidFill>
                  <a:srgbClr val="FFFFFF"/>
                </a:solidFill>
                <a:latin typeface="EUTJRB+ArialNarrow-Bold"/>
                <a:cs typeface="EUTJRB+ArialNarrow-Bold"/>
              </a:rPr>
              <a:t>NASIONAL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58098" y="5391830"/>
            <a:ext cx="3437832" cy="93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8737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UniversitasꢀNasional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meraihꢀperingkatꢀAkreditasiꢀInsitusi</a:t>
            </a:r>
          </a:p>
          <a:p>
            <a:pPr marL="588962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denganꢀnilaiꢀAꢀ(SangatꢀBaik).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33360" y="5391830"/>
            <a:ext cx="4259777" cy="93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SebagaiꢀMitraꢀKerjaꢀPenelitianꢀInternasional</a:t>
            </a:r>
          </a:p>
          <a:p>
            <a:pPr marL="123825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KategoriꢀPerguruanꢀTinggiꢀSwastaꢀTerbaik</a:t>
            </a:r>
          </a:p>
          <a:p>
            <a:pPr marL="1038225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dariꢀKEMENRISTEKDIKTI,ꢀ2018.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30472" y="5926647"/>
            <a:ext cx="315136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Penyerahan 4 Q Star UNAS 2021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45753" y="5415755"/>
            <a:ext cx="5038028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PENYERAHAN PPI UNAS MENDAPATKAN AKREDITASI</a:t>
            </a:r>
          </a:p>
          <a:p>
            <a:pPr marL="1089638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INTERNASIONAL OLEH UNEP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4512" y="2886760"/>
            <a:ext cx="4077369" cy="63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SeluruhꢀProgramꢀStudiꢀtelahꢀteraktreditasiꢀ</a:t>
            </a:r>
          </a:p>
          <a:p>
            <a:pPr marL="531812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BAN-PTꢀdenganꢀnilaiꢀAꢀatauꢀB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07793" y="2886760"/>
            <a:ext cx="2549028" cy="63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PerguruanꢀTinggiꢀSwastaꢀ</a:t>
            </a:r>
          </a:p>
          <a:p>
            <a:pPr marL="46355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Unggulanꢀ2013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70900" y="3061733"/>
            <a:ext cx="3198121" cy="63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Peringkatꢀ9ꢀPTSꢀse-Indonesiaꢀdiꢀ</a:t>
            </a:r>
          </a:p>
          <a:p>
            <a:pPr marL="701675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bidangꢀTIKꢀꢀ2014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21722" y="5360360"/>
            <a:ext cx="4701827" cy="1243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943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Peringkatꢀke-24ꢀUniversitasꢀSwastaꢀTerbaik</a:t>
            </a:r>
          </a:p>
          <a:p>
            <a:pPr marL="389731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diꢀIndonesiaꢀ(dariꢀ3.084ꢀPTSꢀdiꢀIndonesia)</a:t>
            </a:r>
          </a:p>
          <a:p>
            <a:pPr marL="313531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danꢀPeringkatꢀ68ꢀdariꢀ100ꢀPerguruanꢀTinggi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Terbaikꢀse-IndonesiaꢀꢀKEMENRISTEKꢀDIKTIꢀ201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98516" y="5392358"/>
            <a:ext cx="2968066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126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Peringkat ke -16 Universitas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Swasta Terbaik Se- DKI Jakarta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4012" y="5570380"/>
            <a:ext cx="1888852" cy="63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4ꢀStarsꢀꢀWorldꢀTop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UniversitiesꢀRating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24224" y="805950"/>
            <a:ext cx="3711200" cy="109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Membentukꢀpanitiaꢀyangꢀmenyelidikiꢀ</a:t>
            </a:r>
          </a:p>
          <a:p>
            <a:pPr marL="0" marR="0">
              <a:lnSpc>
                <a:spcPts val="2294"/>
              </a:lnSpc>
              <a:spcBef>
                <a:spcPts val="705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kehidupan ilmu pengetahuan</a:t>
            </a:r>
            <a:r>
              <a:rPr sz="2000" b="1" spc="-23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dalamꢀ</a:t>
            </a:r>
          </a:p>
          <a:p>
            <a:pPr marL="0" marR="0">
              <a:lnSpc>
                <a:spcPts val="2294"/>
              </a:lnSpc>
              <a:spcBef>
                <a:spcPts val="7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masyarakatꢀIndonesia.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48160" y="2097707"/>
            <a:ext cx="4413721" cy="147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Membentukꢀpanitiaꢀyangꢀbertugasꢀ</a:t>
            </a:r>
          </a:p>
          <a:p>
            <a:pPr marL="0" marR="0">
              <a:lnSpc>
                <a:spcPts val="2294"/>
              </a:lnSpc>
              <a:spcBef>
                <a:spcPts val="7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memotivasiꢀusaha-usahaꢀkearahꢀpeningkatanꢀ</a:t>
            </a:r>
          </a:p>
          <a:p>
            <a:pPr marL="0" marR="0">
              <a:lnSpc>
                <a:spcPts val="2294"/>
              </a:lnSpc>
              <a:spcBef>
                <a:spcPts val="7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danꢀ</a:t>
            </a:r>
            <a:r>
              <a:rPr sz="20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menggairahkan kehidupan</a:t>
            </a:r>
          </a:p>
          <a:p>
            <a:pPr marL="0" marR="0">
              <a:lnSpc>
                <a:spcPts val="2294"/>
              </a:lnSpc>
              <a:spcBef>
                <a:spcPts val="71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kebudayaan.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8190" y="2315870"/>
            <a:ext cx="2349336" cy="2229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78"/>
              </a:lnSpc>
              <a:spcBef>
                <a:spcPts val="0"/>
              </a:spcBef>
              <a:spcAft>
                <a:spcPts val="0"/>
              </a:spcAft>
            </a:pPr>
            <a:r>
              <a:rPr sz="4600" b="1" spc="297" dirty="0">
                <a:solidFill>
                  <a:srgbClr val="FFFFFF"/>
                </a:solidFill>
                <a:latin typeface="EUTJRB+ArialNarrow-Bold"/>
                <a:cs typeface="EUTJRB+ArialNarrow-Bold"/>
              </a:rPr>
              <a:t>TUJUAN</a:t>
            </a:r>
          </a:p>
          <a:p>
            <a:pPr marL="0" marR="0">
              <a:lnSpc>
                <a:spcPts val="2753"/>
              </a:lnSpc>
              <a:spcBef>
                <a:spcPts val="145"/>
              </a:spcBef>
              <a:spcAft>
                <a:spcPts val="0"/>
              </a:spcAft>
            </a:pPr>
            <a:r>
              <a:rPr sz="2400" b="1" spc="298" dirty="0">
                <a:solidFill>
                  <a:srgbClr val="FFFFFF"/>
                </a:solidFill>
                <a:latin typeface="EUTJRB+ArialNarrow-Bold"/>
                <a:cs typeface="EUTJRB+ArialNarrow-Bold"/>
              </a:rPr>
              <a:t>DIBENTUKNYA</a:t>
            </a:r>
          </a:p>
          <a:p>
            <a:pPr marL="0" marR="0">
              <a:lnSpc>
                <a:spcPts val="7971"/>
              </a:lnSpc>
              <a:spcBef>
                <a:spcPts val="302"/>
              </a:spcBef>
              <a:spcAft>
                <a:spcPts val="0"/>
              </a:spcAft>
            </a:pPr>
            <a:r>
              <a:rPr sz="7600" b="1" spc="298" dirty="0">
                <a:solidFill>
                  <a:srgbClr val="FFFFFF"/>
                </a:solidFill>
                <a:latin typeface="EUTJRB+ArialNarrow-Bold"/>
                <a:cs typeface="EUTJRB+ArialNarrow-Bold"/>
              </a:rPr>
              <a:t>PMIK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73416" y="3577179"/>
            <a:ext cx="4019946" cy="32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KegiatanꢀutamaꢀdariꢀPMIKꢀ:ꢀmengadakanꢀ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73416" y="3958179"/>
            <a:ext cx="3949997" cy="71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kegiatanꢀkursus-kursusꢀdalamꢀbidangꢀ</a:t>
            </a:r>
          </a:p>
          <a:p>
            <a:pPr marL="0" marR="0">
              <a:lnSpc>
                <a:spcPts val="2294"/>
              </a:lnSpc>
              <a:spcBef>
                <a:spcPts val="7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Ekonomi,ꢀHukum,ꢀSosiologi,ꢀdanꢀFilsafat.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74209" y="4902741"/>
            <a:ext cx="4297387" cy="147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Kursusꢀiniꢀsecaraꢀumumꢀdimaksudkanꢀuntukꢀ</a:t>
            </a:r>
          </a:p>
          <a:p>
            <a:pPr marL="0" marR="0">
              <a:lnSpc>
                <a:spcPts val="2294"/>
              </a:lnSpc>
              <a:spcBef>
                <a:spcPts val="7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memberiꢀbasisꢀpemahamanꢀterhadapꢀperanꢀ</a:t>
            </a:r>
          </a:p>
          <a:p>
            <a:pPr marL="0" marR="0">
              <a:lnSpc>
                <a:spcPts val="2294"/>
              </a:lnSpc>
              <a:spcBef>
                <a:spcPts val="7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ilmuꢀpengetahuanꢀkepadaꢀsetiapꢀwargaꢀ</a:t>
            </a:r>
          </a:p>
          <a:p>
            <a:pPr marL="0" marR="0">
              <a:lnSpc>
                <a:spcPts val="2294"/>
              </a:lnSpc>
              <a:spcBef>
                <a:spcPts val="7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negara.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3212" y="3269476"/>
            <a:ext cx="9235222" cy="737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07"/>
              </a:lnSpc>
              <a:spcBef>
                <a:spcPts val="0"/>
              </a:spcBef>
              <a:spcAft>
                <a:spcPts val="0"/>
              </a:spcAft>
            </a:pPr>
            <a:r>
              <a:rPr sz="4800" b="1" spc="598" dirty="0">
                <a:solidFill>
                  <a:srgbClr val="FFFFFF"/>
                </a:solidFill>
                <a:latin typeface="EUTJRB+ArialNarrow-Bold"/>
                <a:cs typeface="EUTJRB+ArialNarrow-Bold"/>
              </a:rPr>
              <a:t>KERJASAMA</a:t>
            </a:r>
            <a:r>
              <a:rPr sz="4800" b="1" spc="605" dirty="0">
                <a:solidFill>
                  <a:srgbClr val="FFFFFF"/>
                </a:solidFill>
                <a:latin typeface="EUTJRB+ArialNarrow-Bold"/>
                <a:cs typeface="EUTJRB+ArialNarrow-Bold"/>
              </a:rPr>
              <a:t> </a:t>
            </a:r>
            <a:r>
              <a:rPr sz="4800" b="1" spc="596" dirty="0">
                <a:solidFill>
                  <a:srgbClr val="FFFFFF"/>
                </a:solidFill>
                <a:latin typeface="EUTJRB+ArialNarrow-Bold"/>
                <a:cs typeface="EUTJRB+ArialNarrow-Bold"/>
              </a:rPr>
              <a:t>INTERNASIONAL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8054" y="4812718"/>
            <a:ext cx="3567633" cy="63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KerjasamaꢀUniversitasꢀNasionalꢀdanꢀ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KBRIꢀUkraina,ꢀGeorgia,ꢀArmenia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30327" y="4816754"/>
            <a:ext cx="3382590" cy="154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KyungpookꢀNationalꢀUniversity,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UnivesitasꢀNegeriꢀdiꢀKoreaꢀSelatan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denganꢀFakultasꢀBahasaꢀdanꢀ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SastraꢀdalamꢀbidangꢀJointꢀ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Lecturingꢀdanꢀpertukaranꢀ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30327" y="6340754"/>
            <a:ext cx="2225079" cy="32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mahasiswaꢀdanꢀdosen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78685" y="3519056"/>
            <a:ext cx="3765493" cy="2661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8187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HankukꢀUniversityꢀForꢀForeignꢀ</a:t>
            </a:r>
          </a:p>
          <a:p>
            <a:pPr marL="669925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Studies,ꢀKoreaꢀSelatanꢀdenganꢀ</a:t>
            </a:r>
          </a:p>
          <a:p>
            <a:pPr marL="0" marR="0">
              <a:lnSpc>
                <a:spcPts val="2039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FakultasꢀHukumꢀyangꢀmenggelarꢀJointꢀ</a:t>
            </a:r>
          </a:p>
          <a:p>
            <a:pPr marL="404812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InternationalꢀConferenceꢀbersamaꢀ</a:t>
            </a:r>
          </a:p>
          <a:p>
            <a:pPr marL="601662" marR="0">
              <a:lnSpc>
                <a:spcPts val="2039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delegasiꢀdariꢀnegaraꢀlainꢀsepertiꢀ</a:t>
            </a:r>
          </a:p>
          <a:p>
            <a:pPr marL="754062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Mongolia,ꢀVietnam,ꢀKoreaꢀdanꢀ</a:t>
            </a:r>
          </a:p>
          <a:p>
            <a:pPr marL="23812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Indonesia.ꢀKonferensiꢀInternasionalꢀiniꢀ</a:t>
            </a:r>
          </a:p>
          <a:p>
            <a:pPr marL="530225" marR="0">
              <a:lnSpc>
                <a:spcPts val="204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diadakanꢀdiꢀUniversitasꢀNasionalꢀ</a:t>
            </a:r>
          </a:p>
          <a:p>
            <a:pPr marL="17145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maupunꢀdiꢀHankukꢀUniversity,ꢀKoreaꢀ</a:t>
            </a:r>
          </a:p>
          <a:p>
            <a:pPr marL="2789237" marR="0">
              <a:lnSpc>
                <a:spcPts val="204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Selatan;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12878" y="4590889"/>
            <a:ext cx="2004814" cy="32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YongsunꢀUniversity,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12878" y="4895689"/>
            <a:ext cx="3671565" cy="1243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BusanꢀKoreaꢀSelatanꢀdenganꢀ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FakultasꢀHukumꢀUniversitasꢀNasionalꢀ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dalamꢀbidangꢀpenjajakanꢀkerjasamaꢀ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JointꢀDegreeꢀprogramꢀbidangꢀhukum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61051" y="4349400"/>
            <a:ext cx="2051074" cy="32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KogakuinꢀUniversity,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61051" y="4654200"/>
            <a:ext cx="3602980" cy="154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JepangꢀdenganꢀUniversitasꢀNasionalꢀ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sebagaiꢀanggotaꢀAPTIKOMꢀ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(AsosiasiꢀPendidikanꢀTinggiꢀ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InformatikaꢀdanꢀKomputerꢀdalamꢀ</a:t>
            </a:r>
          </a:p>
          <a:p>
            <a:pPr marL="0" marR="0">
              <a:lnSpc>
                <a:spcPts val="2294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bidangꢀmobilityꢀlearning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83536" y="4672147"/>
            <a:ext cx="4193455" cy="188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SunchonꢀNationalꢀUnivesity,ꢀKoreaꢀSelatanꢀ</a:t>
            </a:r>
          </a:p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denganꢀFakultasꢀBahasaꢀdanꢀSastra.ꢀ</a:t>
            </a:r>
          </a:p>
          <a:p>
            <a:pPr marL="0" marR="0">
              <a:lnSpc>
                <a:spcPts val="2039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SunchonꢀUniversityꢀmemberikanꢀbeasiswaꢀꢀ</a:t>
            </a:r>
          </a:p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kepadaꢀmahasiswaꢀprogramꢀstudiꢀbahasaꢀ</a:t>
            </a:r>
          </a:p>
          <a:p>
            <a:pPr marL="0" marR="0">
              <a:lnSpc>
                <a:spcPts val="204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KoreaꢀUniversitasꢀNasionalꢀuntukꢀbelajarꢀ</a:t>
            </a:r>
          </a:p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bahasaꢀKoreaꢀdiꢀKoreaꢀSelatanꢀsetiapꢀ</a:t>
            </a:r>
          </a:p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HCMHFW+ArialNarrow"/>
                <a:cs typeface="HCMHFW+ArialNarrow"/>
              </a:rPr>
              <a:t>semesternya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477" y="2288742"/>
            <a:ext cx="1054298" cy="621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9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52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RRC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4190" y="2312554"/>
            <a:ext cx="1634232" cy="1230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9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52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Korea</a:t>
            </a:r>
          </a:p>
          <a:p>
            <a:pPr marL="0" marR="0">
              <a:lnSpc>
                <a:spcPts val="4589"/>
              </a:lnSpc>
              <a:spcBef>
                <a:spcPts val="210"/>
              </a:spcBef>
              <a:spcAft>
                <a:spcPts val="0"/>
              </a:spcAft>
            </a:pPr>
            <a:r>
              <a:rPr sz="4000" b="1" spc="-150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Selatan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0002" y="2433782"/>
            <a:ext cx="2832450" cy="6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24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  <a:r>
              <a:rPr sz="2250" spc="127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HCMHFW+ArialNarrow"/>
                <a:cs typeface="HCMHFW+ArialNarrow"/>
              </a:rPr>
              <a:t>GuangxiꢀUniversityꢀforꢀ</a:t>
            </a:r>
          </a:p>
          <a:p>
            <a:pPr marL="363538" marR="0">
              <a:lnSpc>
                <a:spcPts val="2524"/>
              </a:lnSpc>
              <a:spcBef>
                <a:spcPts val="157"/>
              </a:spcBef>
              <a:spcAft>
                <a:spcPts val="0"/>
              </a:spcAft>
            </a:pPr>
            <a:r>
              <a:rPr sz="2200" dirty="0">
                <a:solidFill>
                  <a:srgbClr val="262626"/>
                </a:solidFill>
                <a:latin typeface="HCMHFW+ArialNarrow"/>
                <a:cs typeface="HCMHFW+ArialNarrow"/>
              </a:rPr>
              <a:t>Nationalities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98515" y="2434835"/>
            <a:ext cx="6059953" cy="1486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  <a:r>
              <a:rPr sz="2450" spc="112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HCMHFW+ArialNarrow"/>
                <a:cs typeface="HCMHFW+ArialNarrow"/>
              </a:rPr>
              <a:t>HankukꢀUniversityꢀofꢀForeignꢀStudies</a:t>
            </a:r>
          </a:p>
          <a:p>
            <a:pPr marL="0" marR="0">
              <a:lnSpc>
                <a:spcPts val="2753"/>
              </a:lnSpc>
              <a:spcBef>
                <a:spcPts val="67"/>
              </a:spcBef>
              <a:spcAft>
                <a:spcPts val="0"/>
              </a:spcAft>
            </a:pPr>
            <a:r>
              <a:rPr sz="24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  <a:r>
              <a:rPr sz="2450" spc="112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HCMHFW+ArialNarrow"/>
                <a:cs typeface="HCMHFW+ArialNarrow"/>
              </a:rPr>
              <a:t>DaejonꢀUniversity</a:t>
            </a:r>
          </a:p>
          <a:p>
            <a:pPr marL="0" marR="0">
              <a:lnSpc>
                <a:spcPts val="2753"/>
              </a:lnSpc>
              <a:spcBef>
                <a:spcPts val="117"/>
              </a:spcBef>
              <a:spcAft>
                <a:spcPts val="0"/>
              </a:spcAft>
            </a:pPr>
            <a:r>
              <a:rPr sz="24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  <a:r>
              <a:rPr sz="2450" spc="112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HCMHFW+ArialNarrow"/>
                <a:cs typeface="HCMHFW+ArialNarrow"/>
              </a:rPr>
              <a:t>InstituteꢀofꢀLanguangeꢀandꢀContinuingꢀEducation,ꢀ</a:t>
            </a:r>
          </a:p>
          <a:p>
            <a:pPr marL="0" marR="0">
              <a:lnSpc>
                <a:spcPts val="2753"/>
              </a:lnSpc>
              <a:spcBef>
                <a:spcPts val="117"/>
              </a:spcBef>
              <a:spcAft>
                <a:spcPts val="0"/>
              </a:spcAft>
            </a:pPr>
            <a:r>
              <a:rPr sz="24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  <a:r>
              <a:rPr sz="2450" spc="112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HCMHFW+ArialNarrow"/>
                <a:cs typeface="HCMHFW+ArialNarrow"/>
              </a:rPr>
              <a:t>KyungꢀHeeꢀUniversity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90002" y="3104342"/>
            <a:ext cx="2960452" cy="1699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24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  <a:r>
              <a:rPr sz="2250" spc="127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HCMHFW+ArialNarrow"/>
                <a:cs typeface="HCMHFW+ArialNarrow"/>
              </a:rPr>
              <a:t>JinanꢀUniversity</a:t>
            </a:r>
          </a:p>
          <a:p>
            <a:pPr marL="0" marR="0">
              <a:lnSpc>
                <a:spcPts val="2524"/>
              </a:lnSpc>
              <a:spcBef>
                <a:spcPts val="157"/>
              </a:spcBef>
              <a:spcAft>
                <a:spcPts val="0"/>
              </a:spcAft>
            </a:pPr>
            <a:r>
              <a:rPr sz="22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  <a:r>
              <a:rPr sz="2250" spc="127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HCMHFW+ArialNarrow"/>
                <a:cs typeface="HCMHFW+ArialNarrow"/>
              </a:rPr>
              <a:t>YunnanꢀUniversityꢀofꢀ</a:t>
            </a:r>
          </a:p>
          <a:p>
            <a:pPr marL="363538" marR="0">
              <a:lnSpc>
                <a:spcPts val="2524"/>
              </a:lnSpc>
              <a:spcBef>
                <a:spcPts val="107"/>
              </a:spcBef>
              <a:spcAft>
                <a:spcPts val="0"/>
              </a:spcAft>
            </a:pPr>
            <a:r>
              <a:rPr sz="2200" dirty="0">
                <a:solidFill>
                  <a:srgbClr val="262626"/>
                </a:solidFill>
                <a:latin typeface="HCMHFW+ArialNarrow"/>
                <a:cs typeface="HCMHFW+ArialNarrow"/>
              </a:rPr>
              <a:t>FinanceꢀandꢀEconomics</a:t>
            </a:r>
          </a:p>
          <a:p>
            <a:pPr marL="0" marR="0">
              <a:lnSpc>
                <a:spcPts val="2524"/>
              </a:lnSpc>
              <a:spcBef>
                <a:spcPts val="115"/>
              </a:spcBef>
              <a:spcAft>
                <a:spcPts val="0"/>
              </a:spcAft>
            </a:pPr>
            <a:r>
              <a:rPr sz="22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  <a:r>
              <a:rPr sz="2250" spc="127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62626"/>
                </a:solidFill>
                <a:latin typeface="HCMHFW+ArialNarrow"/>
                <a:cs typeface="HCMHFW+ArialNarrow"/>
              </a:rPr>
              <a:t>MapleꢀLeafꢀEducationꢀ</a:t>
            </a:r>
          </a:p>
          <a:p>
            <a:pPr marL="363538" marR="0">
              <a:lnSpc>
                <a:spcPts val="2524"/>
              </a:lnSpc>
              <a:spcBef>
                <a:spcPts val="157"/>
              </a:spcBef>
              <a:spcAft>
                <a:spcPts val="0"/>
              </a:spcAft>
            </a:pPr>
            <a:r>
              <a:rPr sz="2200" dirty="0">
                <a:solidFill>
                  <a:srgbClr val="262626"/>
                </a:solidFill>
                <a:latin typeface="HCMHFW+ArialNarrow"/>
                <a:cs typeface="HCMHFW+ArialNarrow"/>
              </a:rPr>
              <a:t>Group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98515" y="3897875"/>
            <a:ext cx="2625506" cy="388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  <a:r>
              <a:rPr sz="2450" spc="112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HCMHFW+ArialNarrow"/>
                <a:cs typeface="HCMHFW+ArialNarrow"/>
              </a:rPr>
              <a:t>FarꢀEastꢀUniversity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98515" y="4263635"/>
            <a:ext cx="5502169" cy="111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  <a:r>
              <a:rPr sz="2450" spc="112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HCMHFW+ArialNarrow"/>
                <a:cs typeface="HCMHFW+ArialNarrow"/>
              </a:rPr>
              <a:t>DuksungꢀWomenꢀUniversity</a:t>
            </a:r>
          </a:p>
          <a:p>
            <a:pPr marL="0" marR="0">
              <a:lnSpc>
                <a:spcPts val="2753"/>
              </a:lnSpc>
              <a:spcBef>
                <a:spcPts val="67"/>
              </a:spcBef>
              <a:spcAft>
                <a:spcPts val="0"/>
              </a:spcAft>
            </a:pPr>
            <a:r>
              <a:rPr sz="24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  <a:r>
              <a:rPr sz="2450" spc="112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HCMHFW+ArialNarrow"/>
                <a:cs typeface="HCMHFW+ArialNarrow"/>
              </a:rPr>
              <a:t>RegionalꢀInnovationꢀCenterꢀNextꢀGenerationꢀ</a:t>
            </a:r>
          </a:p>
          <a:p>
            <a:pPr marL="363537" marR="0">
              <a:lnSpc>
                <a:spcPts val="2753"/>
              </a:lnSpc>
              <a:spcBef>
                <a:spcPts val="117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HCMHFW+ArialNarrow"/>
                <a:cs typeface="HCMHFW+ArialNarrow"/>
              </a:rPr>
              <a:t>Industrialꢀ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98515" y="5360914"/>
            <a:ext cx="5361961" cy="1120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  <a:r>
              <a:rPr sz="2450" spc="112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HCMHFW+ArialNarrow"/>
                <a:cs typeface="HCMHFW+ArialNarrow"/>
              </a:rPr>
              <a:t>RadiationꢀꢀTechnologyꢀSolarꢀCellꢀResearchꢀ</a:t>
            </a:r>
          </a:p>
          <a:p>
            <a:pPr marL="363537" marR="0">
              <a:lnSpc>
                <a:spcPts val="2753"/>
              </a:lnSpc>
              <a:spcBef>
                <a:spcPts val="67"/>
              </a:spcBef>
              <a:spcAft>
                <a:spcPts val="0"/>
              </a:spcAft>
            </a:pPr>
            <a:r>
              <a:rPr sz="2400" dirty="0">
                <a:solidFill>
                  <a:srgbClr val="262626"/>
                </a:solidFill>
                <a:latin typeface="HCMHFW+ArialNarrow"/>
                <a:cs typeface="HCMHFW+ArialNarrow"/>
              </a:rPr>
              <a:t>Instituteꢀ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sz="24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  <a:r>
              <a:rPr sz="2450" spc="112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HCMHFW+ArialNarrow"/>
                <a:cs typeface="HCMHFW+ArialNarrow"/>
              </a:rPr>
              <a:t>WonkwangꢀUniversity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61664" y="104399"/>
            <a:ext cx="3556585" cy="5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150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Malaysia</a:t>
            </a:r>
            <a:r>
              <a:rPr sz="3200" b="1" spc="880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050" dirty="0">
                <a:solidFill>
                  <a:srgbClr val="262626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61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62626"/>
                </a:solidFill>
                <a:latin typeface="EUTJRB+ArialNarrow-Bold"/>
                <a:cs typeface="EUTJRB+ArialNarrow-Bold"/>
              </a:rPr>
              <a:t>Universiti Malaya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03115" y="409199"/>
            <a:ext cx="2993975" cy="33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262626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61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62626"/>
                </a:solidFill>
                <a:latin typeface="EUTJRB+ArialNarrow-Bold"/>
                <a:cs typeface="EUTJRB+ArialNarrow-Bold"/>
              </a:rPr>
              <a:t>Universiti Putera Malaysia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03115" y="713999"/>
            <a:ext cx="3584017" cy="635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262626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61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62626"/>
                </a:solidFill>
                <a:latin typeface="EUTJRB+ArialNarrow-Bold"/>
                <a:cs typeface="EUTJRB+ArialNarrow-Bold"/>
              </a:rPr>
              <a:t>Universiti Malaysia Sabah</a:t>
            </a:r>
          </a:p>
          <a:p>
            <a:pPr marL="0" marR="0">
              <a:lnSpc>
                <a:spcPts val="2294"/>
              </a:lnSpc>
              <a:spcBef>
                <a:spcPts val="96"/>
              </a:spcBef>
              <a:spcAft>
                <a:spcPts val="0"/>
              </a:spcAft>
            </a:pPr>
            <a:r>
              <a:rPr sz="2050" dirty="0">
                <a:solidFill>
                  <a:srgbClr val="262626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61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62626"/>
                </a:solidFill>
                <a:latin typeface="EUTJRB+ArialNarrow-Bold"/>
                <a:cs typeface="EUTJRB+ArialNarrow-Bold"/>
              </a:rPr>
              <a:t>Universiti Kebangsaan Malaysia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6114" y="1566487"/>
            <a:ext cx="4411803" cy="511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15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Inggris</a:t>
            </a:r>
            <a:r>
              <a:rPr sz="3200" b="1" spc="2586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050" dirty="0">
                <a:solidFill>
                  <a:srgbClr val="262626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61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62626"/>
                </a:solidFill>
                <a:latin typeface="EUTJRB+ArialNarrow-Bold"/>
                <a:cs typeface="EUTJRB+ArialNarrow-Bold"/>
              </a:rPr>
              <a:t>Robert</a:t>
            </a:r>
            <a:r>
              <a:rPr sz="2000" b="1" spc="455" dirty="0">
                <a:solidFill>
                  <a:srgbClr val="262626"/>
                </a:solidFill>
                <a:latin typeface="EUTJRB+ArialNarrow-Bold"/>
                <a:cs typeface="EUTJRB+ArialNarrow-Bold"/>
              </a:rPr>
              <a:t> </a:t>
            </a:r>
            <a:r>
              <a:rPr sz="2000" b="1" dirty="0">
                <a:solidFill>
                  <a:srgbClr val="262626"/>
                </a:solidFill>
                <a:latin typeface="EUTJRB+ArialNarrow-Bold"/>
                <a:cs typeface="EUTJRB+ArialNarrow-Bold"/>
              </a:rPr>
              <a:t>Gordon University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03115" y="1871287"/>
            <a:ext cx="1940383" cy="33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262626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61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62626"/>
                </a:solidFill>
                <a:latin typeface="EUTJRB+ArialNarrow-Bold"/>
                <a:cs typeface="EUTJRB+ArialNarrow-Bold"/>
              </a:rPr>
              <a:t>Kent University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06114" y="2298324"/>
            <a:ext cx="5395069" cy="507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150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Amerika</a:t>
            </a:r>
            <a:r>
              <a:rPr sz="3200" b="1" spc="972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050" dirty="0">
                <a:solidFill>
                  <a:srgbClr val="262626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61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62626"/>
                </a:solidFill>
                <a:latin typeface="EUTJRB+ArialNarrow-Bold"/>
                <a:cs typeface="EUTJRB+ArialNarrow-Bold"/>
              </a:rPr>
              <a:t>Rutgers, the State University of New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65053" y="2603124"/>
            <a:ext cx="812576" cy="32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262626"/>
                </a:solidFill>
                <a:latin typeface="EUTJRB+ArialNarrow-Bold"/>
                <a:cs typeface="EUTJRB+ArialNarrow-Bold"/>
              </a:rPr>
              <a:t>Jersey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06114" y="2789462"/>
            <a:ext cx="1263848" cy="504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150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Serikat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03115" y="2907924"/>
            <a:ext cx="3675183" cy="33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262626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61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62626"/>
                </a:solidFill>
                <a:latin typeface="EUTJRB+ArialNarrow-Bold"/>
                <a:cs typeface="EUTJRB+ArialNarrow-Bold"/>
              </a:rPr>
              <a:t>University of Wisconsin Madison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61664" y="3341312"/>
            <a:ext cx="3555315" cy="512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150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Swiss</a:t>
            </a:r>
            <a:r>
              <a:rPr sz="3200" b="1" spc="3934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050" dirty="0">
                <a:solidFill>
                  <a:srgbClr val="262626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61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62626"/>
                </a:solidFill>
                <a:latin typeface="EUTJRB+ArialNarrow-Bold"/>
                <a:cs typeface="EUTJRB+ArialNarrow-Bold"/>
              </a:rPr>
              <a:t>Zurich University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64839" y="3867057"/>
            <a:ext cx="912018" cy="504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150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Italia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03115" y="3860424"/>
            <a:ext cx="4854550" cy="940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262626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61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62626"/>
                </a:solidFill>
                <a:latin typeface="EUTJRB+ArialNarrow-Bold"/>
                <a:cs typeface="EUTJRB+ArialNarrow-Bold"/>
              </a:rPr>
              <a:t>Universita Degli Studi di Napoli “L’Orientale”</a:t>
            </a:r>
          </a:p>
          <a:p>
            <a:pPr marL="0" marR="0">
              <a:lnSpc>
                <a:spcPts val="2294"/>
              </a:lnSpc>
              <a:spcBef>
                <a:spcPts val="96"/>
              </a:spcBef>
              <a:spcAft>
                <a:spcPts val="0"/>
              </a:spcAft>
            </a:pPr>
            <a:r>
              <a:rPr sz="2050" dirty="0">
                <a:solidFill>
                  <a:srgbClr val="262626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61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62626"/>
                </a:solidFill>
                <a:latin typeface="EUTJRB+ArialNarrow-Bold"/>
                <a:cs typeface="EUTJRB+ArialNarrow-Bold"/>
              </a:rPr>
              <a:t>Universita Degli Studi di Roma Tre</a:t>
            </a:r>
          </a:p>
          <a:p>
            <a:pPr marL="0" marR="0">
              <a:lnSpc>
                <a:spcPts val="2294"/>
              </a:lnSpc>
              <a:spcBef>
                <a:spcPts val="96"/>
              </a:spcBef>
              <a:spcAft>
                <a:spcPts val="0"/>
              </a:spcAft>
            </a:pPr>
            <a:r>
              <a:rPr sz="2050" dirty="0">
                <a:solidFill>
                  <a:srgbClr val="262626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61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62626"/>
                </a:solidFill>
                <a:latin typeface="EUTJRB+ArialNarrow-Bold"/>
                <a:cs typeface="EUTJRB+ArialNarrow-Bold"/>
              </a:rPr>
              <a:t>Universita Degli Studi di Pisa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03115" y="4774824"/>
            <a:ext cx="4739209" cy="33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262626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61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62626"/>
                </a:solidFill>
                <a:latin typeface="EUTJRB+ArialNarrow-Bold"/>
                <a:cs typeface="EUTJRB+ArialNarrow-Bold"/>
              </a:rPr>
              <a:t>Kedutaan Besar Republik Italia di Indonesia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06115" y="5238374"/>
            <a:ext cx="5561597" cy="51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7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150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Rusia</a:t>
            </a:r>
            <a:r>
              <a:rPr sz="3200" b="1" spc="388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050" dirty="0">
                <a:solidFill>
                  <a:srgbClr val="262626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1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Lomonosov Moscow State University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603115" y="5543174"/>
            <a:ext cx="2372119" cy="33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262626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1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Kutafin Universityꢀ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03115" y="5847974"/>
            <a:ext cx="3241053" cy="940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262626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1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Kazan Inovative University</a:t>
            </a:r>
          </a:p>
          <a:p>
            <a:pPr marL="0" marR="0">
              <a:lnSpc>
                <a:spcPts val="2294"/>
              </a:lnSpc>
              <a:spcBef>
                <a:spcPts val="96"/>
              </a:spcBef>
              <a:spcAft>
                <a:spcPts val="0"/>
              </a:spcAft>
            </a:pPr>
            <a:r>
              <a:rPr sz="2050" dirty="0">
                <a:solidFill>
                  <a:srgbClr val="262626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1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Kazan Federal University</a:t>
            </a:r>
          </a:p>
          <a:p>
            <a:pPr marL="0" marR="0">
              <a:lnSpc>
                <a:spcPts val="2294"/>
              </a:lnSpc>
              <a:spcBef>
                <a:spcPts val="96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OPQDOF+Wingdings-Regular"/>
                <a:cs typeface="OPQDOF+Wingdings-Regular"/>
              </a:rPr>
              <a:t>§</a:t>
            </a:r>
            <a:r>
              <a:rPr sz="2050" spc="11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Kazan Innovative University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58918" y="3177401"/>
            <a:ext cx="2315722" cy="737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07"/>
              </a:lnSpc>
              <a:spcBef>
                <a:spcPts val="0"/>
              </a:spcBef>
              <a:spcAft>
                <a:spcPts val="0"/>
              </a:spcAft>
            </a:pPr>
            <a:r>
              <a:rPr sz="4800" b="1" spc="347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ALUMNI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53678" y="5428251"/>
            <a:ext cx="3333704" cy="271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Prof. Dr. H. Yuddy Chrisnandi, S.E., M.E.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74777" y="5428251"/>
            <a:ext cx="1660352" cy="271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Hanif Dhakiri, M.Si.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477" y="5452063"/>
            <a:ext cx="2187046" cy="483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Prof. Dr. Deliar Noer, M.A.</a:t>
            </a:r>
          </a:p>
          <a:p>
            <a:pPr marL="0" marR="0">
              <a:lnSpc>
                <a:spcPts val="1564"/>
              </a:lnSpc>
              <a:spcBef>
                <a:spcPts val="10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UJDEB+ArialMT"/>
                <a:cs typeface="UUJDEB+ArialMT"/>
              </a:rPr>
              <a:t>adalahꢀseorangꢀdosen,ꢀ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41803" y="5493338"/>
            <a:ext cx="1965137" cy="271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Prof. Dr. Syarif Hidayat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53678" y="5714922"/>
            <a:ext cx="3183942" cy="242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MenteriꢀPendayagunaanꢀAparaturꢀNegaraꢀdanꢀ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74777" y="5714791"/>
            <a:ext cx="1595028" cy="455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MenteriꢀTenagaꢀKerjaꢀ</a:t>
            </a:r>
          </a:p>
          <a:p>
            <a:pPr marL="0" marR="0">
              <a:lnSpc>
                <a:spcPts val="1606"/>
              </a:lnSpc>
              <a:spcBef>
                <a:spcPts val="7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danꢀTransmigrasi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41803" y="5801544"/>
            <a:ext cx="1392485" cy="242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PenelitiꢀSeniorꢀLIPI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7477" y="5912351"/>
            <a:ext cx="5998875" cy="471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UJDEB+ArialMT"/>
                <a:cs typeface="UUJDEB+ArialMT"/>
              </a:rPr>
              <a:t>pemikir,ꢀpeneliti,ꢀdanꢀpolitikusꢀ</a:t>
            </a:r>
            <a:r>
              <a:rPr sz="1400" spc="15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ReformasiꢀBirokrasiꢀ(PANRB)ꢀpadaꢀKabinetꢀKerjaꢀ</a:t>
            </a:r>
          </a:p>
          <a:p>
            <a:pPr marL="0" marR="0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UJDEB+ArialMT"/>
                <a:cs typeface="UUJDEB+ArialMT"/>
              </a:rPr>
              <a:t>asalꢀIndonesia</a:t>
            </a:r>
            <a:r>
              <a:rPr sz="1400" spc="112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JilidꢀIꢀdanꢀGuruꢀBesarꢀUniversitasꢀNasional.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3990" y="4150313"/>
            <a:ext cx="1364696" cy="271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Igo Ilham, M.Si.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88665" y="4131263"/>
            <a:ext cx="2150263" cy="271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Ust. Drs. HM. Arifin Ilham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20728" y="4113801"/>
            <a:ext cx="4084317" cy="288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Arzeti Bilbina Huzaimi, SE.</a:t>
            </a:r>
            <a:r>
              <a:rPr sz="1600" b="1" spc="1165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Karina Mancanagara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99090" y="4150313"/>
            <a:ext cx="1512423" cy="271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Kani Dwi Haryani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20728" y="4400189"/>
            <a:ext cx="1602754" cy="668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TokohꢀMasyarakat</a:t>
            </a:r>
          </a:p>
          <a:p>
            <a:pPr marL="0" marR="0">
              <a:lnSpc>
                <a:spcPts val="1606"/>
              </a:lnSpc>
              <a:spcBef>
                <a:spcPts val="7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(AlumniꢀMagisterꢀIlmuꢀ</a:t>
            </a:r>
          </a:p>
          <a:p>
            <a:pPr marL="0" marR="0">
              <a:lnSpc>
                <a:spcPts val="1606"/>
              </a:lnSpc>
              <a:spcBef>
                <a:spcPts val="7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Administrasiꢀdan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24191" y="4417634"/>
            <a:ext cx="1781509" cy="1095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AccountꢀDirectorꢀDigivlaꢀ</a:t>
            </a:r>
          </a:p>
          <a:p>
            <a:pPr marL="0" marR="0">
              <a:lnSpc>
                <a:spcPts val="1606"/>
              </a:lnSpc>
              <a:spcBef>
                <a:spcPts val="7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Indonesiaꢀ(BigꢀDataꢀ&amp;ꢀITꢀ</a:t>
            </a:r>
          </a:p>
          <a:p>
            <a:pPr marL="0" marR="0">
              <a:lnSpc>
                <a:spcPts val="1606"/>
              </a:lnSpc>
              <a:spcBef>
                <a:spcPts val="7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SolutionꢀCompany)</a:t>
            </a:r>
          </a:p>
          <a:p>
            <a:pPr marL="0" marR="0">
              <a:lnSpc>
                <a:spcPts val="1606"/>
              </a:lnSpc>
              <a:spcBef>
                <a:spcPts val="2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AlumniꢀS1ꢀIlmuꢀPolitikꢀ</a:t>
            </a:r>
          </a:p>
          <a:p>
            <a:pPr marL="0" marR="0">
              <a:lnSpc>
                <a:spcPts val="1606"/>
              </a:lnSpc>
              <a:spcBef>
                <a:spcPts val="7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UniversitasꢀNasional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88665" y="4419590"/>
            <a:ext cx="2315691" cy="668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Ulama/ꢀPemimpinꢀMajelisꢀAzzikra</a:t>
            </a:r>
          </a:p>
          <a:p>
            <a:pPr marL="0" marR="0">
              <a:lnSpc>
                <a:spcPts val="1606"/>
              </a:lnSpc>
              <a:spcBef>
                <a:spcPts val="7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(AlumniꢀFakultasꢀIlmuꢀSosialꢀ&amp;ꢀ</a:t>
            </a:r>
          </a:p>
          <a:p>
            <a:pPr marL="0" marR="0">
              <a:lnSpc>
                <a:spcPts val="1606"/>
              </a:lnSpc>
              <a:spcBef>
                <a:spcPts val="7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IlmuꢀPolitik)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3990" y="4438705"/>
            <a:ext cx="2948409" cy="668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AnggotaꢀDPRDꢀDKIꢀJakartaꢀPeriodeꢀ2004-</a:t>
            </a:r>
          </a:p>
          <a:p>
            <a:pPr marL="0" marR="0">
              <a:lnSpc>
                <a:spcPts val="1606"/>
              </a:lnSpc>
              <a:spcBef>
                <a:spcPts val="7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2014ꢀFPKSꢀAlumniꢀPascasarjanaꢀMagisterꢀ</a:t>
            </a:r>
          </a:p>
          <a:p>
            <a:pPr marL="0" marR="0">
              <a:lnSpc>
                <a:spcPts val="1606"/>
              </a:lnSpc>
              <a:spcBef>
                <a:spcPts val="7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IlmuꢀPolitik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99090" y="4439078"/>
            <a:ext cx="1262608" cy="242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ReporterꢀTVꢀOne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20728" y="5040269"/>
            <a:ext cx="1627063" cy="242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HCMHFW+ArialNarrow"/>
                <a:cs typeface="HCMHFW+ArialNarrow"/>
              </a:rPr>
              <a:t>S1ꢀManajemenꢀUNAS)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9767" y="5369037"/>
            <a:ext cx="4080660" cy="1230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5" marR="0">
              <a:lnSpc>
                <a:spcPts val="4589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SELAMAT DATANG</a:t>
            </a:r>
          </a:p>
          <a:p>
            <a:pPr marL="0" marR="0">
              <a:lnSpc>
                <a:spcPts val="4589"/>
              </a:lnSpc>
              <a:spcBef>
                <a:spcPts val="210"/>
              </a:spcBef>
              <a:spcAft>
                <a:spcPts val="0"/>
              </a:spcAft>
            </a:pPr>
            <a:r>
              <a:rPr sz="40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MAHASISWA BARU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46486" y="1354825"/>
            <a:ext cx="434209" cy="364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82"/>
              </a:lnSpc>
              <a:spcBef>
                <a:spcPts val="0"/>
              </a:spcBef>
              <a:spcAft>
                <a:spcPts val="0"/>
              </a:spcAft>
            </a:pPr>
            <a:r>
              <a:rPr sz="48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</a:p>
          <a:p>
            <a:pPr marL="0" marR="0">
              <a:lnSpc>
                <a:spcPts val="5382"/>
              </a:lnSpc>
              <a:spcBef>
                <a:spcPts val="327"/>
              </a:spcBef>
              <a:spcAft>
                <a:spcPts val="0"/>
              </a:spcAft>
            </a:pPr>
            <a:r>
              <a:rPr sz="48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</a:p>
          <a:p>
            <a:pPr marL="0" marR="0">
              <a:lnSpc>
                <a:spcPts val="5382"/>
              </a:lnSpc>
              <a:spcBef>
                <a:spcPts val="377"/>
              </a:spcBef>
              <a:spcAft>
                <a:spcPts val="0"/>
              </a:spcAft>
            </a:pPr>
            <a:r>
              <a:rPr sz="48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</a:p>
          <a:p>
            <a:pPr marL="0" marR="0">
              <a:lnSpc>
                <a:spcPts val="5382"/>
              </a:lnSpc>
              <a:spcBef>
                <a:spcPts val="377"/>
              </a:spcBef>
              <a:spcAft>
                <a:spcPts val="0"/>
              </a:spcAft>
            </a:pPr>
            <a:r>
              <a:rPr sz="48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</a:p>
          <a:p>
            <a:pPr marL="0" marR="0">
              <a:lnSpc>
                <a:spcPts val="5382"/>
              </a:lnSpc>
              <a:spcBef>
                <a:spcPts val="327"/>
              </a:spcBef>
              <a:spcAft>
                <a:spcPts val="0"/>
              </a:spcAft>
            </a:pPr>
            <a:r>
              <a:rPr sz="4850" dirty="0">
                <a:solidFill>
                  <a:srgbClr val="404040"/>
                </a:solidFill>
                <a:latin typeface="OPQDOF+Wingdings-Regular"/>
                <a:cs typeface="OPQDOF+Wingdings-Regular"/>
              </a:rPr>
              <a:t>§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89386" y="1623364"/>
            <a:ext cx="4426626" cy="111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Fakultas Sosial Ekonomi dan Politik</a:t>
            </a:r>
          </a:p>
          <a:p>
            <a:pPr marL="0" marR="0">
              <a:lnSpc>
                <a:spcPts val="2753"/>
              </a:lnSpc>
              <a:spcBef>
                <a:spcPts val="2956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Fakultas Biologi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5758" y="1652035"/>
            <a:ext cx="2062360" cy="2115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261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EUTJRB+ArialNarrow-Bold"/>
                <a:cs typeface="EUTJRB+ArialNarrow-Bold"/>
              </a:rPr>
              <a:t>PMIK</a:t>
            </a:r>
          </a:p>
          <a:p>
            <a:pPr marL="0" marR="0">
              <a:lnSpc>
                <a:spcPts val="413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HCMHFW+ArialNarrow"/>
                <a:cs typeface="HCMHFW+ArialNarrow"/>
              </a:rPr>
              <a:t>Mendirikan</a:t>
            </a:r>
          </a:p>
          <a:p>
            <a:pPr marL="0" marR="0">
              <a:lnSpc>
                <a:spcPts val="4344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FFFFFF"/>
                </a:solidFill>
                <a:latin typeface="EUTJRB+ArialNarrow-Bold"/>
                <a:cs typeface="EUTJRB+ArialNarrow-Bold"/>
              </a:rPr>
              <a:t>Akademi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89386" y="3086404"/>
            <a:ext cx="3886825" cy="185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Fakultas Matematika dan Fisika</a:t>
            </a:r>
          </a:p>
          <a:p>
            <a:pPr marL="0" marR="0">
              <a:lnSpc>
                <a:spcPts val="2753"/>
              </a:lnSpc>
              <a:spcBef>
                <a:spcPts val="2956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Fakultas Sastra Indonesia, dan</a:t>
            </a:r>
          </a:p>
          <a:p>
            <a:pPr marL="0" marR="0">
              <a:lnSpc>
                <a:spcPts val="2753"/>
              </a:lnSpc>
              <a:spcBef>
                <a:spcPts val="3006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Fakultas Sastra Inggris.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5758" y="3657790"/>
            <a:ext cx="2062360" cy="679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48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FFFFFF"/>
                </a:solidFill>
                <a:latin typeface="EUTJRB+ArialNarrow-Bold"/>
                <a:cs typeface="EUTJRB+ArialNarrow-Bold"/>
              </a:rPr>
              <a:t>Nasional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5758" y="4256542"/>
            <a:ext cx="2049503" cy="354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9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FFFFF"/>
                </a:solidFill>
                <a:latin typeface="HCMHFW+ArialNarrow"/>
                <a:cs typeface="HCMHFW+ArialNarrow"/>
              </a:rPr>
              <a:t>Denganꢀ5ꢀFakultas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66871" y="1467528"/>
            <a:ext cx="5946874" cy="1302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CMHFW+ArialNarrow"/>
                <a:cs typeface="HCMHFW+ArialNarrow"/>
              </a:rPr>
              <a:t>NamaꢀAkademiꢀNasionalꢀdijadikanꢀstrategiꢀuntukꢀ</a:t>
            </a:r>
          </a:p>
          <a:p>
            <a:pPr marL="0" marR="0">
              <a:lnSpc>
                <a:spcPts val="2753"/>
              </a:lnSpc>
              <a:spcBef>
                <a:spcPts val="84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CMHFW+ArialNarrow"/>
                <a:cs typeface="HCMHFW+ArialNarrow"/>
              </a:rPr>
              <a:t>mengembangkanꢀpendidikanꢀtinggiꢀPMIKꢀagarꢀtidakꢀ</a:t>
            </a:r>
          </a:p>
          <a:p>
            <a:pPr marL="0" marR="0">
              <a:lnSpc>
                <a:spcPts val="2753"/>
              </a:lnSpc>
              <a:spcBef>
                <a:spcPts val="84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CMHFW+ArialNarrow"/>
                <a:cs typeface="HCMHFW+ArialNarrow"/>
              </a:rPr>
              <a:t>terbenturꢀolehꢀperaturanꢀpemerintahꢀkolonial.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091" y="1910922"/>
            <a:ext cx="1622114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FFFFFF"/>
                </a:solidFill>
                <a:latin typeface="Calibri"/>
                <a:cs typeface="Calibri"/>
              </a:rPr>
              <a:t>PMIK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66871" y="3296329"/>
            <a:ext cx="5891361" cy="1759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CMHFW+ArialNarrow"/>
                <a:cs typeface="HCMHFW+ArialNarrow"/>
              </a:rPr>
              <a:t>ProsesꢀpenyelenggaraanꢀpendidikanꢀtinggiꢀPMIKꢀdiꢀ</a:t>
            </a:r>
          </a:p>
          <a:p>
            <a:pPr marL="0" marR="0">
              <a:lnSpc>
                <a:spcPts val="2753"/>
              </a:lnSpc>
              <a:spcBef>
                <a:spcPts val="84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CMHFW+ArialNarrow"/>
                <a:cs typeface="HCMHFW+ArialNarrow"/>
              </a:rPr>
              <a:t>mulaiꢀpadaꢀtanggalꢀ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15 Oktober </a:t>
            </a:r>
            <a:r>
              <a:rPr sz="2400" b="1" spc="12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1949</a:t>
            </a:r>
            <a:r>
              <a:rPr sz="2400" dirty="0">
                <a:solidFill>
                  <a:srgbClr val="000000"/>
                </a:solidFill>
                <a:latin typeface="HCMHFW+ArialNarrow"/>
                <a:cs typeface="HCMHFW+ArialNarrow"/>
              </a:rPr>
              <a:t>,ꢀdanꢀtanggalꢀ</a:t>
            </a:r>
          </a:p>
          <a:p>
            <a:pPr marL="0" marR="0">
              <a:lnSpc>
                <a:spcPts val="2753"/>
              </a:lnSpc>
              <a:spcBef>
                <a:spcPts val="84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CMHFW+ArialNarrow"/>
                <a:cs typeface="HCMHFW+ArialNarrow"/>
              </a:rPr>
              <a:t>tersebutꢀdijadikanꢀmomentumꢀhistorisꢀperjalananꢀ</a:t>
            </a:r>
          </a:p>
          <a:p>
            <a:pPr marL="0" marR="0">
              <a:lnSpc>
                <a:spcPts val="2753"/>
              </a:lnSpc>
              <a:spcBef>
                <a:spcPts val="84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CMHFW+ArialNarrow"/>
                <a:cs typeface="HCMHFW+ArialNarrow"/>
              </a:rPr>
              <a:t>UniversitasꢀNasional.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48135" y="1107488"/>
            <a:ext cx="3738888" cy="387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CMHFW+ArialNarrow"/>
                <a:cs typeface="HCMHFW+ArialNarrow"/>
              </a:rPr>
              <a:t>MelaluiꢀNotarisꢀ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Mr. R Soewandi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24783" y="1904655"/>
            <a:ext cx="2290632" cy="387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EUTJRB+ArialNarrow-Bold"/>
                <a:cs typeface="EUTJRB+ArialNarrow-Bold"/>
              </a:rPr>
              <a:t>P</a:t>
            </a:r>
            <a:r>
              <a:rPr sz="2400" b="1" spc="1321" dirty="0">
                <a:solidFill>
                  <a:srgbClr val="FF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EUTJRB+ArialNarrow-Bold"/>
                <a:cs typeface="EUTJRB+ArialNarrow-Bold"/>
              </a:rPr>
              <a:t>: Perkumpulan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73473" y="1904655"/>
            <a:ext cx="1787081" cy="387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Y</a:t>
            </a:r>
            <a:r>
              <a:rPr sz="2400" b="1" spc="1827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: Yayasan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04145" y="2361855"/>
            <a:ext cx="2090289" cy="845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EUTJRB+ArialNarrow-Bold"/>
                <a:cs typeface="EUTJRB+ArialNarrow-Bold"/>
              </a:rPr>
              <a:t>M</a:t>
            </a:r>
            <a:r>
              <a:rPr sz="2400" b="1" spc="1156" dirty="0">
                <a:solidFill>
                  <a:srgbClr val="FF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EUTJRB+ArialNarrow-Bold"/>
                <a:cs typeface="EUTJRB+ArialNarrow-Bold"/>
              </a:rPr>
              <a:t>: Memajukan</a:t>
            </a:r>
          </a:p>
          <a:p>
            <a:pPr marL="69056" marR="0">
              <a:lnSpc>
                <a:spcPts val="2753"/>
              </a:lnSpc>
              <a:spcBef>
                <a:spcPts val="846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EUTJRB+ArialNarrow-Bold"/>
                <a:cs typeface="EUTJRB+ArialNarrow-Bold"/>
              </a:rPr>
              <a:t>I</a:t>
            </a:r>
            <a:r>
              <a:rPr sz="2400" b="1" spc="1704" dirty="0">
                <a:solidFill>
                  <a:srgbClr val="FF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EUTJRB+ArialNarrow-Bold"/>
                <a:cs typeface="EUTJRB+ArialNarrow-Bold"/>
              </a:rPr>
              <a:t>: Ilmu dan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73473" y="2361855"/>
            <a:ext cx="2133944" cy="845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M</a:t>
            </a:r>
            <a:r>
              <a:rPr sz="2400" b="1" spc="1500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: Memajukan</a:t>
            </a:r>
          </a:p>
          <a:p>
            <a:pPr marL="0" marR="0">
              <a:lnSpc>
                <a:spcPts val="2753"/>
              </a:lnSpc>
              <a:spcBef>
                <a:spcPts val="846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I</a:t>
            </a:r>
            <a:r>
              <a:rPr sz="2400" b="1" spc="2592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: Ilmu dan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17639" y="3276255"/>
            <a:ext cx="2200849" cy="387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EUTJRB+ArialNarrow-Bold"/>
                <a:cs typeface="EUTJRB+ArialNarrow-Bold"/>
              </a:rPr>
              <a:t>K</a:t>
            </a:r>
            <a:r>
              <a:rPr sz="2400" b="1" spc="1268" dirty="0">
                <a:solidFill>
                  <a:srgbClr val="FF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EUTJRB+ArialNarrow-Bold"/>
                <a:cs typeface="EUTJRB+ArialNarrow-Bold"/>
              </a:rPr>
              <a:t>: Kebudayaan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73473" y="3276255"/>
            <a:ext cx="2257997" cy="387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K</a:t>
            </a:r>
            <a:r>
              <a:rPr sz="2400" b="1" spc="1719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: Kebudayaan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91055" y="5499977"/>
            <a:ext cx="3987700" cy="387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CMHFW+ArialNarrow"/>
                <a:cs typeface="HCMHFW+ArialNarrow"/>
              </a:rPr>
              <a:t>(Padaꢀtanggalꢀꢀ1ꢀSeptemberꢀ1954)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24897" y="6054443"/>
            <a:ext cx="9622262" cy="57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3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AKADEMI NASIONAL</a:t>
            </a:r>
            <a:r>
              <a:rPr sz="3600" b="1" spc="774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UNIVERSITAS NASIONAL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30462" y="531424"/>
            <a:ext cx="2112598" cy="387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CMHFW+ArialNarrow"/>
                <a:cs typeface="HCMHFW+ArialNarrow"/>
              </a:rPr>
              <a:t>Padaꢀ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tahun 1959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30462" y="988624"/>
            <a:ext cx="4478370" cy="845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CMHFW+ArialNarrow"/>
                <a:cs typeface="HCMHFW+ArialNarrow"/>
              </a:rPr>
              <a:t>saatꢀlustrumꢀkeꢀIIꢀUniversitasꢀNasional,</a:t>
            </a:r>
          </a:p>
          <a:p>
            <a:pPr marL="0" marR="0">
              <a:lnSpc>
                <a:spcPts val="2753"/>
              </a:lnSpc>
              <a:spcBef>
                <a:spcPts val="84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CMHFW+ArialNarrow"/>
                <a:cs typeface="HCMHFW+ArialNarrow"/>
              </a:rPr>
              <a:t>oleh</a:t>
            </a:r>
            <a:r>
              <a:rPr sz="24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Presiden Soekarno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0462" y="1903024"/>
            <a:ext cx="4872749" cy="387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Universitas</a:t>
            </a:r>
            <a:r>
              <a:rPr sz="2400" b="1" spc="40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Nasional</a:t>
            </a:r>
            <a:r>
              <a:rPr sz="2400" b="1" spc="33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400" dirty="0">
                <a:solidFill>
                  <a:srgbClr val="000000"/>
                </a:solidFill>
                <a:latin typeface="HCMHFW+ArialNarrow"/>
                <a:cs typeface="HCMHFW+ArialNarrow"/>
              </a:rPr>
              <a:t>diberiꢀgelarꢀsebagai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3023" y="2331394"/>
            <a:ext cx="3312914" cy="1098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77" marR="0">
              <a:lnSpc>
                <a:spcPts val="451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0000"/>
                </a:solidFill>
                <a:latin typeface="GCACBD+Arial-Black"/>
                <a:cs typeface="GCACBD+Arial-Black"/>
              </a:rPr>
              <a:t>UNIVERSITAS</a:t>
            </a:r>
          </a:p>
          <a:p>
            <a:pPr marL="0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FF0000"/>
                </a:solidFill>
                <a:latin typeface="GCACBD+Arial-Black"/>
                <a:cs typeface="GCACBD+Arial-Black"/>
              </a:rPr>
              <a:t>PERJUANGAN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02917" y="4873442"/>
            <a:ext cx="6266019" cy="1303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CMHFW+ArialNarrow"/>
                <a:cs typeface="HCMHFW+ArialNarrow"/>
              </a:rPr>
              <a:t>KarenaꢀditunjukꢀuntukꢀmencerdaskanꢀKaumꢀPribumiꢀ</a:t>
            </a:r>
          </a:p>
          <a:p>
            <a:pPr marL="0" marR="0">
              <a:lnSpc>
                <a:spcPts val="2753"/>
              </a:lnSpc>
              <a:spcBef>
                <a:spcPts val="84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CMHFW+ArialNarrow"/>
                <a:cs typeface="HCMHFW+ArialNarrow"/>
              </a:rPr>
              <a:t>yangꢀtidakꢀinginꢀsekolahꢀdiꢀ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Universiteit</a:t>
            </a:r>
            <a:r>
              <a:rPr sz="2400" b="1" spc="3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van Indonesie</a:t>
            </a:r>
          </a:p>
          <a:p>
            <a:pPr marL="0" marR="0">
              <a:lnSpc>
                <a:spcPts val="2753"/>
              </a:lnSpc>
              <a:spcBef>
                <a:spcPts val="802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UTJRB+ArialNarrow-Bold"/>
                <a:cs typeface="EUTJRB+ArialNarrow-Bold"/>
              </a:rPr>
              <a:t>milik pemerintah kolonial Belanda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02917" y="6245841"/>
            <a:ext cx="4185890" cy="387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EUTJRB+ArialNarrow-Bold"/>
                <a:cs typeface="EUTJRB+ArialNarrow-Bold"/>
              </a:rPr>
              <a:t>(Sekarang-Universitas</a:t>
            </a:r>
            <a:r>
              <a:rPr sz="2400" b="1" spc="33" dirty="0">
                <a:solidFill>
                  <a:srgbClr val="FF0000"/>
                </a:solidFill>
                <a:latin typeface="EUTJRB+ArialNarrow-Bold"/>
                <a:cs typeface="EUTJRB+ArialNarrow-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EUTJRB+ArialNarrow-Bold"/>
                <a:cs typeface="EUTJRB+ArialNarrow-Bold"/>
              </a:rPr>
              <a:t>Indonesia).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70006" y="2606681"/>
            <a:ext cx="1233303" cy="1098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737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FFFFFF"/>
                </a:solidFill>
                <a:latin typeface="UUJDEB+ArialMT"/>
                <a:cs typeface="UUJDEB+ArialMT"/>
              </a:rPr>
              <a:t>•</a:t>
            </a:r>
            <a:r>
              <a:rPr sz="3250" spc="7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VISI</a:t>
            </a:r>
          </a:p>
          <a:p>
            <a:pPr marL="0" marR="0">
              <a:lnSpc>
                <a:spcPts val="3630"/>
              </a:lnSpc>
              <a:spcBef>
                <a:spcPts val="865"/>
              </a:spcBef>
              <a:spcAft>
                <a:spcPts val="0"/>
              </a:spcAft>
            </a:pPr>
            <a:r>
              <a:rPr sz="3250" dirty="0">
                <a:solidFill>
                  <a:srgbClr val="FFFFFF"/>
                </a:solidFill>
                <a:latin typeface="UUJDEB+ArialMT"/>
                <a:cs typeface="UUJDEB+ArialMT"/>
              </a:rPr>
              <a:t>•</a:t>
            </a:r>
            <a:r>
              <a:rPr sz="3250" spc="7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MISI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74433" y="3777114"/>
            <a:ext cx="1840690" cy="513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FFFFFF"/>
                </a:solidFill>
                <a:latin typeface="UUJDEB+ArialMT"/>
                <a:cs typeface="UUJDEB+ArialMT"/>
              </a:rPr>
              <a:t>•</a:t>
            </a:r>
            <a:r>
              <a:rPr sz="3250" spc="7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TUJUAN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79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50542" y="2448492"/>
            <a:ext cx="6036059" cy="1390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UJDEB+ArialMT"/>
                <a:cs typeface="UUJDEB+ArialMT"/>
              </a:rPr>
              <a:t>MenjadiꢀUniversitasꢀunggulanꢀdalamꢀpengembanganꢀilmuꢀ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UJDEB+ArialMT"/>
                <a:cs typeface="UUJDEB+ArialMT"/>
              </a:rPr>
              <a:t>pengetahuanꢀdanꢀteknologiꢀyangꢀmasukꢀ10ꢀ(sepuluh)ꢀ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UJDEB+ArialMT"/>
                <a:cs typeface="UUJDEB+ArialMT"/>
              </a:rPr>
              <a:t>besarꢀUniversitasꢀswastaꢀterbaikꢀꢀdiꢀIndonesiaꢀdalamꢀtataꢀ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UJDEB+ArialMT"/>
                <a:cs typeface="UUJDEB+ArialMT"/>
              </a:rPr>
              <a:t>kelolaꢀpendidikan,ꢀpenelitian,ꢀpengabdianꢀkepadaꢀ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UJDEB+ArialMT"/>
                <a:cs typeface="UUJDEB+ArialMT"/>
              </a:rPr>
              <a:t>masyarakatꢀdanꢀpublikasiꢀilmiahꢀpadaꢀtahunꢀ2020.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7258" y="2587653"/>
            <a:ext cx="852264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VISI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1974</Words>
  <Application>Microsoft Office PowerPoint</Application>
  <PresentationFormat>Custom</PresentationFormat>
  <Paragraphs>287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Unknown User</cp:lastModifiedBy>
  <cp:revision>4</cp:revision>
  <dcterms:modified xsi:type="dcterms:W3CDTF">2021-09-11T12:01:14Z</dcterms:modified>
</cp:coreProperties>
</file>